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57" r:id="rId4"/>
    <p:sldId id="263" r:id="rId5"/>
    <p:sldId id="258" r:id="rId6"/>
    <p:sldId id="259" r:id="rId7"/>
    <p:sldId id="264" r:id="rId8"/>
    <p:sldId id="265" r:id="rId9"/>
    <p:sldId id="260" r:id="rId10"/>
    <p:sldId id="261" r:id="rId11"/>
    <p:sldId id="262" r:id="rId12"/>
    <p:sldId id="269" r:id="rId13"/>
    <p:sldId id="268" r:id="rId14"/>
    <p:sldId id="270" r:id="rId15"/>
    <p:sldId id="271" r:id="rId16"/>
    <p:sldId id="272" r:id="rId17"/>
    <p:sldId id="267" r:id="rId18"/>
    <p:sldId id="273" r:id="rId19"/>
    <p:sldId id="275" r:id="rId20"/>
    <p:sldId id="276" r:id="rId21"/>
    <p:sldId id="274"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7/23/2019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7/23/2019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FB66-D1ED-4237-B9E1-8ADB514EDA73}"/>
              </a:ext>
            </a:extLst>
          </p:cNvPr>
          <p:cNvSpPr>
            <a:spLocks noGrp="1"/>
          </p:cNvSpPr>
          <p:nvPr>
            <p:ph type="ctrTitle"/>
          </p:nvPr>
        </p:nvSpPr>
        <p:spPr/>
        <p:txBody>
          <a:bodyPr/>
          <a:lstStyle/>
          <a:p>
            <a:r>
              <a:rPr lang="en-US" dirty="0"/>
              <a:t>LSU Rowing</a:t>
            </a:r>
          </a:p>
        </p:txBody>
      </p:sp>
      <p:sp>
        <p:nvSpPr>
          <p:cNvPr id="3" name="Subtitle 2">
            <a:extLst>
              <a:ext uri="{FF2B5EF4-FFF2-40B4-BE49-F238E27FC236}">
                <a16:creationId xmlns:a16="http://schemas.microsoft.com/office/drawing/2014/main" id="{43F88036-1E70-4325-B694-FD665E60F600}"/>
              </a:ext>
            </a:extLst>
          </p:cNvPr>
          <p:cNvSpPr>
            <a:spLocks noGrp="1"/>
          </p:cNvSpPr>
          <p:nvPr>
            <p:ph type="subTitle" idx="1"/>
          </p:nvPr>
        </p:nvSpPr>
        <p:spPr/>
        <p:txBody>
          <a:bodyPr/>
          <a:lstStyle/>
          <a:p>
            <a:r>
              <a:rPr lang="en-US" dirty="0"/>
              <a:t>Bobbi Hebermehl</a:t>
            </a:r>
          </a:p>
        </p:txBody>
      </p:sp>
    </p:spTree>
    <p:extLst>
      <p:ext uri="{BB962C8B-B14F-4D97-AF65-F5344CB8AC3E}">
        <p14:creationId xmlns:p14="http://schemas.microsoft.com/office/powerpoint/2010/main" val="3700875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D0E79F-1878-4E0F-982C-3889404FAB93}"/>
              </a:ext>
            </a:extLst>
          </p:cNvPr>
          <p:cNvSpPr>
            <a:spLocks noGrp="1"/>
          </p:cNvSpPr>
          <p:nvPr>
            <p:ph idx="1"/>
          </p:nvPr>
        </p:nvSpPr>
        <p:spPr>
          <a:xfrm>
            <a:off x="138782" y="0"/>
            <a:ext cx="4833260" cy="706777"/>
          </a:xfrm>
        </p:spPr>
        <p:txBody>
          <a:bodyPr>
            <a:normAutofit/>
          </a:bodyPr>
          <a:lstStyle/>
          <a:p>
            <a:pPr marL="0" indent="0">
              <a:buNone/>
            </a:pPr>
            <a:r>
              <a:rPr lang="en-US" sz="3200" dirty="0"/>
              <a:t>Took the counts of each year</a:t>
            </a:r>
          </a:p>
        </p:txBody>
      </p:sp>
      <p:pic>
        <p:nvPicPr>
          <p:cNvPr id="5" name="Picture 4">
            <a:extLst>
              <a:ext uri="{FF2B5EF4-FFF2-40B4-BE49-F238E27FC236}">
                <a16:creationId xmlns:a16="http://schemas.microsoft.com/office/drawing/2014/main" id="{753B67C5-5146-4F99-B510-7ADFD3C84BBC}"/>
              </a:ext>
            </a:extLst>
          </p:cNvPr>
          <p:cNvPicPr>
            <a:picLocks noChangeAspect="1"/>
          </p:cNvPicPr>
          <p:nvPr/>
        </p:nvPicPr>
        <p:blipFill rotWithShape="1">
          <a:blip r:embed="rId2"/>
          <a:srcRect l="3714" t="36666" r="32734" b="21036"/>
          <a:stretch/>
        </p:blipFill>
        <p:spPr>
          <a:xfrm>
            <a:off x="9622" y="620148"/>
            <a:ext cx="6297778" cy="2630191"/>
          </a:xfrm>
          <a:prstGeom prst="rect">
            <a:avLst/>
          </a:prstGeom>
        </p:spPr>
      </p:pic>
      <p:sp>
        <p:nvSpPr>
          <p:cNvPr id="6" name="TextBox 5">
            <a:extLst>
              <a:ext uri="{FF2B5EF4-FFF2-40B4-BE49-F238E27FC236}">
                <a16:creationId xmlns:a16="http://schemas.microsoft.com/office/drawing/2014/main" id="{E1712F41-5584-43EF-977F-0C3BAEEB39FE}"/>
              </a:ext>
            </a:extLst>
          </p:cNvPr>
          <p:cNvSpPr txBox="1"/>
          <p:nvPr/>
        </p:nvSpPr>
        <p:spPr>
          <a:xfrm>
            <a:off x="6619477" y="165770"/>
            <a:ext cx="5315282" cy="954107"/>
          </a:xfrm>
          <a:prstGeom prst="rect">
            <a:avLst/>
          </a:prstGeom>
          <a:noFill/>
        </p:spPr>
        <p:txBody>
          <a:bodyPr wrap="square" rtlCol="0">
            <a:spAutoFit/>
          </a:bodyPr>
          <a:lstStyle/>
          <a:p>
            <a:r>
              <a:rPr lang="en-US" sz="2800" dirty="0"/>
              <a:t>Deleted non-relevant information…</a:t>
            </a:r>
          </a:p>
          <a:p>
            <a:r>
              <a:rPr lang="en-US" sz="2800" dirty="0"/>
              <a:t>						in Python</a:t>
            </a:r>
          </a:p>
        </p:txBody>
      </p:sp>
      <p:pic>
        <p:nvPicPr>
          <p:cNvPr id="8" name="Picture 7">
            <a:extLst>
              <a:ext uri="{FF2B5EF4-FFF2-40B4-BE49-F238E27FC236}">
                <a16:creationId xmlns:a16="http://schemas.microsoft.com/office/drawing/2014/main" id="{15813C3E-D381-46E4-997E-B0676A26B9AA}"/>
              </a:ext>
            </a:extLst>
          </p:cNvPr>
          <p:cNvPicPr>
            <a:picLocks noChangeAspect="1"/>
          </p:cNvPicPr>
          <p:nvPr/>
        </p:nvPicPr>
        <p:blipFill rotWithShape="1">
          <a:blip r:embed="rId3"/>
          <a:srcRect l="3568" t="54722" r="80156" b="40197"/>
          <a:stretch/>
        </p:blipFill>
        <p:spPr>
          <a:xfrm>
            <a:off x="8328279" y="2712688"/>
            <a:ext cx="3609390" cy="633751"/>
          </a:xfrm>
          <a:prstGeom prst="rect">
            <a:avLst/>
          </a:prstGeom>
        </p:spPr>
      </p:pic>
      <p:pic>
        <p:nvPicPr>
          <p:cNvPr id="10" name="Picture 9">
            <a:extLst>
              <a:ext uri="{FF2B5EF4-FFF2-40B4-BE49-F238E27FC236}">
                <a16:creationId xmlns:a16="http://schemas.microsoft.com/office/drawing/2014/main" id="{54ECBC39-3CDB-4591-A5E5-7AD19219C519}"/>
              </a:ext>
            </a:extLst>
          </p:cNvPr>
          <p:cNvPicPr>
            <a:picLocks noChangeAspect="1"/>
          </p:cNvPicPr>
          <p:nvPr/>
        </p:nvPicPr>
        <p:blipFill rotWithShape="1">
          <a:blip r:embed="rId4"/>
          <a:srcRect l="3932" t="56389" r="80194" b="38269"/>
          <a:stretch/>
        </p:blipFill>
        <p:spPr>
          <a:xfrm>
            <a:off x="8328280" y="1931909"/>
            <a:ext cx="3606479" cy="682683"/>
          </a:xfrm>
          <a:prstGeom prst="rect">
            <a:avLst/>
          </a:prstGeom>
        </p:spPr>
      </p:pic>
      <p:pic>
        <p:nvPicPr>
          <p:cNvPr id="12" name="Picture 11">
            <a:extLst>
              <a:ext uri="{FF2B5EF4-FFF2-40B4-BE49-F238E27FC236}">
                <a16:creationId xmlns:a16="http://schemas.microsoft.com/office/drawing/2014/main" id="{B2B1DF30-C7F3-4F2D-BD1C-49CF6BC4188A}"/>
              </a:ext>
            </a:extLst>
          </p:cNvPr>
          <p:cNvPicPr>
            <a:picLocks noChangeAspect="1"/>
          </p:cNvPicPr>
          <p:nvPr/>
        </p:nvPicPr>
        <p:blipFill rotWithShape="1">
          <a:blip r:embed="rId5"/>
          <a:srcRect l="3640" t="55278" r="75704" b="38269"/>
          <a:stretch/>
        </p:blipFill>
        <p:spPr>
          <a:xfrm>
            <a:off x="8328279" y="1196373"/>
            <a:ext cx="3606480" cy="633751"/>
          </a:xfrm>
          <a:prstGeom prst="rect">
            <a:avLst/>
          </a:prstGeom>
        </p:spPr>
      </p:pic>
      <p:pic>
        <p:nvPicPr>
          <p:cNvPr id="14" name="Picture 13">
            <a:extLst>
              <a:ext uri="{FF2B5EF4-FFF2-40B4-BE49-F238E27FC236}">
                <a16:creationId xmlns:a16="http://schemas.microsoft.com/office/drawing/2014/main" id="{6CB7ED52-872A-4711-A1AC-322BB02EF21B}"/>
              </a:ext>
            </a:extLst>
          </p:cNvPr>
          <p:cNvPicPr>
            <a:picLocks noChangeAspect="1"/>
          </p:cNvPicPr>
          <p:nvPr/>
        </p:nvPicPr>
        <p:blipFill rotWithShape="1">
          <a:blip r:embed="rId6"/>
          <a:srcRect l="3789" t="35599" r="69545" b="21168"/>
          <a:stretch/>
        </p:blipFill>
        <p:spPr>
          <a:xfrm>
            <a:off x="268020" y="3489961"/>
            <a:ext cx="3627062" cy="3307689"/>
          </a:xfrm>
          <a:prstGeom prst="rect">
            <a:avLst/>
          </a:prstGeom>
        </p:spPr>
      </p:pic>
      <p:cxnSp>
        <p:nvCxnSpPr>
          <p:cNvPr id="16" name="Straight Connector 15">
            <a:extLst>
              <a:ext uri="{FF2B5EF4-FFF2-40B4-BE49-F238E27FC236}">
                <a16:creationId xmlns:a16="http://schemas.microsoft.com/office/drawing/2014/main" id="{70BB0C99-3C49-4EC8-AFE6-7F11DA68BE31}"/>
              </a:ext>
            </a:extLst>
          </p:cNvPr>
          <p:cNvCxnSpPr>
            <a:cxnSpLocks/>
          </p:cNvCxnSpPr>
          <p:nvPr/>
        </p:nvCxnSpPr>
        <p:spPr>
          <a:xfrm>
            <a:off x="8863380" y="3468434"/>
            <a:ext cx="0" cy="3322047"/>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0D5DC38-B361-44ED-BAFB-BF0A8C34DD12}"/>
              </a:ext>
            </a:extLst>
          </p:cNvPr>
          <p:cNvPicPr>
            <a:picLocks noChangeAspect="1"/>
          </p:cNvPicPr>
          <p:nvPr/>
        </p:nvPicPr>
        <p:blipFill rotWithShape="1">
          <a:blip r:embed="rId7"/>
          <a:srcRect l="3490" t="21563" r="69417" b="26269"/>
          <a:stretch/>
        </p:blipFill>
        <p:spPr>
          <a:xfrm>
            <a:off x="5653473" y="3511561"/>
            <a:ext cx="3027285" cy="3278920"/>
          </a:xfrm>
          <a:prstGeom prst="rect">
            <a:avLst/>
          </a:prstGeom>
        </p:spPr>
      </p:pic>
      <p:sp>
        <p:nvSpPr>
          <p:cNvPr id="19" name="TextBox 18">
            <a:extLst>
              <a:ext uri="{FF2B5EF4-FFF2-40B4-BE49-F238E27FC236}">
                <a16:creationId xmlns:a16="http://schemas.microsoft.com/office/drawing/2014/main" id="{B1BF7EB6-AE8F-4F8D-B40F-1F0D3D2C129E}"/>
              </a:ext>
            </a:extLst>
          </p:cNvPr>
          <p:cNvSpPr txBox="1"/>
          <p:nvPr/>
        </p:nvSpPr>
        <p:spPr>
          <a:xfrm>
            <a:off x="3984472" y="4043745"/>
            <a:ext cx="1669002" cy="954107"/>
          </a:xfrm>
          <a:prstGeom prst="rect">
            <a:avLst/>
          </a:prstGeom>
          <a:noFill/>
        </p:spPr>
        <p:txBody>
          <a:bodyPr wrap="square" rtlCol="0">
            <a:spAutoFit/>
          </a:bodyPr>
          <a:lstStyle/>
          <a:p>
            <a:pPr algn="ctr"/>
            <a:r>
              <a:rPr lang="en-US" sz="2800" dirty="0"/>
              <a:t>Ascending order</a:t>
            </a:r>
          </a:p>
        </p:txBody>
      </p:sp>
      <p:sp>
        <p:nvSpPr>
          <p:cNvPr id="20" name="Arrow: Right 19">
            <a:extLst>
              <a:ext uri="{FF2B5EF4-FFF2-40B4-BE49-F238E27FC236}">
                <a16:creationId xmlns:a16="http://schemas.microsoft.com/office/drawing/2014/main" id="{1586E2A2-72EA-496C-A650-A6D30CCE8A4A}"/>
              </a:ext>
            </a:extLst>
          </p:cNvPr>
          <p:cNvSpPr/>
          <p:nvPr/>
        </p:nvSpPr>
        <p:spPr>
          <a:xfrm>
            <a:off x="4224169" y="4996473"/>
            <a:ext cx="1189607" cy="364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C6EA8FA1-85D7-48CC-ADCB-9FCC8DB2C846}"/>
              </a:ext>
            </a:extLst>
          </p:cNvPr>
          <p:cNvPicPr>
            <a:picLocks noChangeAspect="1"/>
          </p:cNvPicPr>
          <p:nvPr/>
        </p:nvPicPr>
        <p:blipFill rotWithShape="1">
          <a:blip r:embed="rId8"/>
          <a:srcRect l="17750" t="41778" r="68309" b="52605"/>
          <a:stretch/>
        </p:blipFill>
        <p:spPr>
          <a:xfrm>
            <a:off x="9014684" y="4096336"/>
            <a:ext cx="3177316" cy="720130"/>
          </a:xfrm>
          <a:prstGeom prst="rect">
            <a:avLst/>
          </a:prstGeom>
        </p:spPr>
      </p:pic>
      <p:sp>
        <p:nvSpPr>
          <p:cNvPr id="24" name="TextBox 23">
            <a:extLst>
              <a:ext uri="{FF2B5EF4-FFF2-40B4-BE49-F238E27FC236}">
                <a16:creationId xmlns:a16="http://schemas.microsoft.com/office/drawing/2014/main" id="{A7376052-FBD6-4A43-9606-7B6377FC4F20}"/>
              </a:ext>
            </a:extLst>
          </p:cNvPr>
          <p:cNvSpPr txBox="1"/>
          <p:nvPr/>
        </p:nvSpPr>
        <p:spPr>
          <a:xfrm>
            <a:off x="9730458" y="3511561"/>
            <a:ext cx="2193522" cy="584775"/>
          </a:xfrm>
          <a:prstGeom prst="rect">
            <a:avLst/>
          </a:prstGeom>
          <a:noFill/>
        </p:spPr>
        <p:txBody>
          <a:bodyPr wrap="square" rtlCol="0">
            <a:spAutoFit/>
          </a:bodyPr>
          <a:lstStyle/>
          <a:p>
            <a:r>
              <a:rPr lang="en-US" sz="3200" dirty="0"/>
              <a:t>and in SQL</a:t>
            </a:r>
          </a:p>
        </p:txBody>
      </p:sp>
    </p:spTree>
    <p:extLst>
      <p:ext uri="{BB962C8B-B14F-4D97-AF65-F5344CB8AC3E}">
        <p14:creationId xmlns:p14="http://schemas.microsoft.com/office/powerpoint/2010/main" val="4172401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D035E9-77FE-4924-AAA1-601447888AC2}"/>
              </a:ext>
            </a:extLst>
          </p:cNvPr>
          <p:cNvSpPr>
            <a:spLocks noGrp="1"/>
          </p:cNvSpPr>
          <p:nvPr>
            <p:ph idx="1"/>
          </p:nvPr>
        </p:nvSpPr>
        <p:spPr>
          <a:xfrm>
            <a:off x="1143000" y="1658143"/>
            <a:ext cx="9905999" cy="3541714"/>
          </a:xfrm>
        </p:spPr>
        <p:txBody>
          <a:bodyPr/>
          <a:lstStyle/>
          <a:p>
            <a:r>
              <a:rPr lang="en-US" dirty="0"/>
              <a:t>After taking the count of the year each member joined I established each year we grew. Though after compiling all the information for members who joined before 2019, you can see that our retention rate is 100%. All the members stayed until they were Varsity and longer. This shows that our problem doesn’t lie in keeping members, because our results prove that most of the time our members will stay once they join. </a:t>
            </a:r>
          </a:p>
        </p:txBody>
      </p:sp>
    </p:spTree>
    <p:extLst>
      <p:ext uri="{BB962C8B-B14F-4D97-AF65-F5344CB8AC3E}">
        <p14:creationId xmlns:p14="http://schemas.microsoft.com/office/powerpoint/2010/main" val="125527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23A6-A6B3-486B-8758-DA5C3CEC6384}"/>
              </a:ext>
            </a:extLst>
          </p:cNvPr>
          <p:cNvSpPr>
            <a:spLocks noGrp="1"/>
          </p:cNvSpPr>
          <p:nvPr>
            <p:ph type="title"/>
          </p:nvPr>
        </p:nvSpPr>
        <p:spPr>
          <a:xfrm>
            <a:off x="1143001" y="2689715"/>
            <a:ext cx="9905998" cy="1478570"/>
          </a:xfrm>
        </p:spPr>
        <p:txBody>
          <a:bodyPr/>
          <a:lstStyle/>
          <a:p>
            <a:r>
              <a:rPr lang="en-US" dirty="0"/>
              <a:t>Does </a:t>
            </a:r>
            <a:r>
              <a:rPr lang="en-US" dirty="0" err="1"/>
              <a:t>Lsu</a:t>
            </a:r>
            <a:r>
              <a:rPr lang="en-US" dirty="0"/>
              <a:t> rowing have a reasonable budget?</a:t>
            </a:r>
          </a:p>
        </p:txBody>
      </p:sp>
    </p:spTree>
    <p:extLst>
      <p:ext uri="{BB962C8B-B14F-4D97-AF65-F5344CB8AC3E}">
        <p14:creationId xmlns:p14="http://schemas.microsoft.com/office/powerpoint/2010/main" val="3660369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80D764-7EE9-4CAC-8046-2DBA22075ED5}"/>
              </a:ext>
            </a:extLst>
          </p:cNvPr>
          <p:cNvPicPr>
            <a:picLocks noChangeAspect="1"/>
          </p:cNvPicPr>
          <p:nvPr/>
        </p:nvPicPr>
        <p:blipFill rotWithShape="1">
          <a:blip r:embed="rId2"/>
          <a:srcRect l="26500" t="21630" r="10333" b="11556"/>
          <a:stretch/>
        </p:blipFill>
        <p:spPr>
          <a:xfrm>
            <a:off x="111760" y="584775"/>
            <a:ext cx="7701280" cy="4582160"/>
          </a:xfrm>
          <a:prstGeom prst="rect">
            <a:avLst/>
          </a:prstGeom>
        </p:spPr>
      </p:pic>
      <p:pic>
        <p:nvPicPr>
          <p:cNvPr id="7" name="Picture 6">
            <a:extLst>
              <a:ext uri="{FF2B5EF4-FFF2-40B4-BE49-F238E27FC236}">
                <a16:creationId xmlns:a16="http://schemas.microsoft.com/office/drawing/2014/main" id="{0508CAB9-130B-4260-A3CF-A9DB19BFB8DD}"/>
              </a:ext>
            </a:extLst>
          </p:cNvPr>
          <p:cNvPicPr>
            <a:picLocks noChangeAspect="1"/>
          </p:cNvPicPr>
          <p:nvPr/>
        </p:nvPicPr>
        <p:blipFill rotWithShape="1">
          <a:blip r:embed="rId3"/>
          <a:srcRect l="25750" t="24296" r="49333" b="13333"/>
          <a:stretch/>
        </p:blipFill>
        <p:spPr>
          <a:xfrm>
            <a:off x="8691880" y="1290320"/>
            <a:ext cx="3037840" cy="4277360"/>
          </a:xfrm>
          <a:prstGeom prst="rect">
            <a:avLst/>
          </a:prstGeom>
        </p:spPr>
      </p:pic>
      <p:sp>
        <p:nvSpPr>
          <p:cNvPr id="8" name="TextBox 7">
            <a:extLst>
              <a:ext uri="{FF2B5EF4-FFF2-40B4-BE49-F238E27FC236}">
                <a16:creationId xmlns:a16="http://schemas.microsoft.com/office/drawing/2014/main" id="{E60140BA-3656-4486-889D-E7C82E759893}"/>
              </a:ext>
            </a:extLst>
          </p:cNvPr>
          <p:cNvSpPr txBox="1"/>
          <p:nvPr/>
        </p:nvSpPr>
        <p:spPr>
          <a:xfrm>
            <a:off x="1153160" y="-34856"/>
            <a:ext cx="5618480" cy="584775"/>
          </a:xfrm>
          <a:prstGeom prst="rect">
            <a:avLst/>
          </a:prstGeom>
          <a:noFill/>
        </p:spPr>
        <p:txBody>
          <a:bodyPr wrap="square" rtlCol="0">
            <a:spAutoFit/>
          </a:bodyPr>
          <a:lstStyle/>
          <a:p>
            <a:r>
              <a:rPr lang="en-US" sz="3200" dirty="0"/>
              <a:t>Loaded appropriate data into R</a:t>
            </a:r>
          </a:p>
        </p:txBody>
      </p:sp>
      <p:sp>
        <p:nvSpPr>
          <p:cNvPr id="9" name="TextBox 8">
            <a:extLst>
              <a:ext uri="{FF2B5EF4-FFF2-40B4-BE49-F238E27FC236}">
                <a16:creationId xmlns:a16="http://schemas.microsoft.com/office/drawing/2014/main" id="{9107E9B7-3843-450D-9DB2-EB71794F36AA}"/>
              </a:ext>
            </a:extLst>
          </p:cNvPr>
          <p:cNvSpPr txBox="1"/>
          <p:nvPr/>
        </p:nvSpPr>
        <p:spPr>
          <a:xfrm>
            <a:off x="7345680" y="11310"/>
            <a:ext cx="4734560" cy="1384995"/>
          </a:xfrm>
          <a:prstGeom prst="rect">
            <a:avLst/>
          </a:prstGeom>
          <a:noFill/>
        </p:spPr>
        <p:txBody>
          <a:bodyPr wrap="square" rtlCol="0">
            <a:spAutoFit/>
          </a:bodyPr>
          <a:lstStyle/>
          <a:p>
            <a:pPr algn="r"/>
            <a:r>
              <a:rPr lang="en-US" sz="2800" dirty="0"/>
              <a:t>Placed Year Joined column into descending order…</a:t>
            </a:r>
          </a:p>
          <a:p>
            <a:pPr algn="ctr"/>
            <a:r>
              <a:rPr lang="en-US" sz="2800" dirty="0"/>
              <a:t>          in R  </a:t>
            </a:r>
          </a:p>
        </p:txBody>
      </p:sp>
      <p:pic>
        <p:nvPicPr>
          <p:cNvPr id="11" name="Picture 10">
            <a:extLst>
              <a:ext uri="{FF2B5EF4-FFF2-40B4-BE49-F238E27FC236}">
                <a16:creationId xmlns:a16="http://schemas.microsoft.com/office/drawing/2014/main" id="{35B4B769-1140-4B4A-87B9-BDB26B21D873}"/>
              </a:ext>
            </a:extLst>
          </p:cNvPr>
          <p:cNvPicPr>
            <a:picLocks noChangeAspect="1"/>
          </p:cNvPicPr>
          <p:nvPr/>
        </p:nvPicPr>
        <p:blipFill rotWithShape="1">
          <a:blip r:embed="rId4"/>
          <a:srcRect t="46074" r="85917" b="45399"/>
          <a:stretch/>
        </p:blipFill>
        <p:spPr>
          <a:xfrm>
            <a:off x="8905241" y="5689600"/>
            <a:ext cx="2824479" cy="961937"/>
          </a:xfrm>
          <a:prstGeom prst="rect">
            <a:avLst/>
          </a:prstGeom>
        </p:spPr>
      </p:pic>
      <p:sp>
        <p:nvSpPr>
          <p:cNvPr id="12" name="TextBox 11">
            <a:extLst>
              <a:ext uri="{FF2B5EF4-FFF2-40B4-BE49-F238E27FC236}">
                <a16:creationId xmlns:a16="http://schemas.microsoft.com/office/drawing/2014/main" id="{155DAE49-5089-44F2-AFED-0F6DB76D35A9}"/>
              </a:ext>
            </a:extLst>
          </p:cNvPr>
          <p:cNvSpPr txBox="1"/>
          <p:nvPr/>
        </p:nvSpPr>
        <p:spPr>
          <a:xfrm>
            <a:off x="7218680" y="5939735"/>
            <a:ext cx="2133601" cy="461665"/>
          </a:xfrm>
          <a:prstGeom prst="rect">
            <a:avLst/>
          </a:prstGeom>
          <a:noFill/>
        </p:spPr>
        <p:txBody>
          <a:bodyPr wrap="square" rtlCol="0">
            <a:spAutoFit/>
          </a:bodyPr>
          <a:lstStyle/>
          <a:p>
            <a:r>
              <a:rPr lang="en-US" sz="2400" dirty="0"/>
              <a:t>And in SQL</a:t>
            </a:r>
          </a:p>
        </p:txBody>
      </p:sp>
    </p:spTree>
    <p:extLst>
      <p:ext uri="{BB962C8B-B14F-4D97-AF65-F5344CB8AC3E}">
        <p14:creationId xmlns:p14="http://schemas.microsoft.com/office/powerpoint/2010/main" val="2597792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ABDB44-8807-4774-958A-32364415B379}"/>
              </a:ext>
            </a:extLst>
          </p:cNvPr>
          <p:cNvPicPr>
            <a:picLocks noChangeAspect="1"/>
          </p:cNvPicPr>
          <p:nvPr/>
        </p:nvPicPr>
        <p:blipFill rotWithShape="1">
          <a:blip r:embed="rId2"/>
          <a:srcRect l="25500" t="48148" r="55667" b="34667"/>
          <a:stretch/>
        </p:blipFill>
        <p:spPr>
          <a:xfrm>
            <a:off x="1473200" y="808295"/>
            <a:ext cx="4145280" cy="2127666"/>
          </a:xfrm>
          <a:prstGeom prst="rect">
            <a:avLst/>
          </a:prstGeom>
        </p:spPr>
      </p:pic>
      <p:pic>
        <p:nvPicPr>
          <p:cNvPr id="7" name="Picture 6">
            <a:extLst>
              <a:ext uri="{FF2B5EF4-FFF2-40B4-BE49-F238E27FC236}">
                <a16:creationId xmlns:a16="http://schemas.microsoft.com/office/drawing/2014/main" id="{BE9F95EF-9706-4F01-9E94-026C473EA4A3}"/>
              </a:ext>
            </a:extLst>
          </p:cNvPr>
          <p:cNvPicPr>
            <a:picLocks noChangeAspect="1"/>
          </p:cNvPicPr>
          <p:nvPr/>
        </p:nvPicPr>
        <p:blipFill rotWithShape="1">
          <a:blip r:embed="rId3"/>
          <a:srcRect l="25668" t="23555" r="63249" b="8740"/>
          <a:stretch/>
        </p:blipFill>
        <p:spPr>
          <a:xfrm>
            <a:off x="7533640" y="515907"/>
            <a:ext cx="1351280" cy="4643120"/>
          </a:xfrm>
          <a:prstGeom prst="rect">
            <a:avLst/>
          </a:prstGeom>
        </p:spPr>
      </p:pic>
      <p:sp>
        <p:nvSpPr>
          <p:cNvPr id="8" name="TextBox 7">
            <a:extLst>
              <a:ext uri="{FF2B5EF4-FFF2-40B4-BE49-F238E27FC236}">
                <a16:creationId xmlns:a16="http://schemas.microsoft.com/office/drawing/2014/main" id="{2BA61367-42E5-4D8E-A873-8E4FD4F369C0}"/>
              </a:ext>
            </a:extLst>
          </p:cNvPr>
          <p:cNvSpPr txBox="1"/>
          <p:nvPr/>
        </p:nvSpPr>
        <p:spPr>
          <a:xfrm>
            <a:off x="1249680" y="223520"/>
            <a:ext cx="4846320" cy="584775"/>
          </a:xfrm>
          <a:prstGeom prst="rect">
            <a:avLst/>
          </a:prstGeom>
          <a:noFill/>
        </p:spPr>
        <p:txBody>
          <a:bodyPr wrap="square" rtlCol="0">
            <a:spAutoFit/>
          </a:bodyPr>
          <a:lstStyle/>
          <a:p>
            <a:r>
              <a:rPr lang="en-US" sz="3200" dirty="0"/>
              <a:t>Took the count of each year</a:t>
            </a:r>
          </a:p>
        </p:txBody>
      </p:sp>
      <p:sp>
        <p:nvSpPr>
          <p:cNvPr id="9" name="TextBox 8">
            <a:extLst>
              <a:ext uri="{FF2B5EF4-FFF2-40B4-BE49-F238E27FC236}">
                <a16:creationId xmlns:a16="http://schemas.microsoft.com/office/drawing/2014/main" id="{189E53BF-9EF5-45E7-8812-4D3B59B7B8D2}"/>
              </a:ext>
            </a:extLst>
          </p:cNvPr>
          <p:cNvSpPr txBox="1"/>
          <p:nvPr/>
        </p:nvSpPr>
        <p:spPr>
          <a:xfrm>
            <a:off x="8930640" y="1091535"/>
            <a:ext cx="326136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Added our minimum amount of team members(</a:t>
            </a:r>
            <a:r>
              <a:rPr lang="en-US" sz="2000" dirty="0" err="1"/>
              <a:t>x_basis</a:t>
            </a:r>
            <a:r>
              <a:rPr lang="en-US" sz="2000" dirty="0"/>
              <a:t>) and the number of people who joined each year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Took that result and multiplied it by the semester cost per member(</a:t>
            </a:r>
            <a:r>
              <a:rPr lang="en-US" sz="2000" dirty="0" err="1"/>
              <a:t>b_cost</a:t>
            </a:r>
            <a:r>
              <a:rPr lang="en-US" sz="2000" dirty="0"/>
              <a:t>)</a:t>
            </a:r>
          </a:p>
        </p:txBody>
      </p:sp>
      <p:pic>
        <p:nvPicPr>
          <p:cNvPr id="11" name="Picture 10">
            <a:extLst>
              <a:ext uri="{FF2B5EF4-FFF2-40B4-BE49-F238E27FC236}">
                <a16:creationId xmlns:a16="http://schemas.microsoft.com/office/drawing/2014/main" id="{4BC5EDAA-0D90-4036-A9BD-E63658AB739C}"/>
              </a:ext>
            </a:extLst>
          </p:cNvPr>
          <p:cNvPicPr>
            <a:picLocks noChangeAspect="1"/>
          </p:cNvPicPr>
          <p:nvPr/>
        </p:nvPicPr>
        <p:blipFill rotWithShape="1">
          <a:blip r:embed="rId4"/>
          <a:srcRect l="26083" t="42811" r="66667" b="45630"/>
          <a:stretch/>
        </p:blipFill>
        <p:spPr>
          <a:xfrm>
            <a:off x="4104640" y="4261634"/>
            <a:ext cx="2255520" cy="2022905"/>
          </a:xfrm>
          <a:prstGeom prst="rect">
            <a:avLst/>
          </a:prstGeom>
        </p:spPr>
      </p:pic>
      <p:cxnSp>
        <p:nvCxnSpPr>
          <p:cNvPr id="13" name="Straight Arrow Connector 12">
            <a:extLst>
              <a:ext uri="{FF2B5EF4-FFF2-40B4-BE49-F238E27FC236}">
                <a16:creationId xmlns:a16="http://schemas.microsoft.com/office/drawing/2014/main" id="{947D90C6-FDDB-44CF-BB19-BED995201EEF}"/>
              </a:ext>
            </a:extLst>
          </p:cNvPr>
          <p:cNvCxnSpPr/>
          <p:nvPr/>
        </p:nvCxnSpPr>
        <p:spPr>
          <a:xfrm flipH="1">
            <a:off x="6532880" y="3322320"/>
            <a:ext cx="792480" cy="853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5B49FA-4B57-4924-BF50-613A1EAE1BAB}"/>
              </a:ext>
            </a:extLst>
          </p:cNvPr>
          <p:cNvCxnSpPr/>
          <p:nvPr/>
        </p:nvCxnSpPr>
        <p:spPr>
          <a:xfrm>
            <a:off x="5791200" y="1872128"/>
            <a:ext cx="15646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C0233DC-B8A1-4A6A-A587-CE8568556CAB}"/>
              </a:ext>
            </a:extLst>
          </p:cNvPr>
          <p:cNvSpPr txBox="1"/>
          <p:nvPr/>
        </p:nvSpPr>
        <p:spPr>
          <a:xfrm>
            <a:off x="2844800" y="3707406"/>
            <a:ext cx="3820160" cy="1077218"/>
          </a:xfrm>
          <a:prstGeom prst="rect">
            <a:avLst/>
          </a:prstGeom>
          <a:noFill/>
        </p:spPr>
        <p:txBody>
          <a:bodyPr wrap="square" rtlCol="0">
            <a:spAutoFit/>
          </a:bodyPr>
          <a:lstStyle/>
          <a:p>
            <a:r>
              <a:rPr lang="en-US" sz="3200" dirty="0"/>
              <a:t>Results of semesterly income</a:t>
            </a:r>
          </a:p>
        </p:txBody>
      </p:sp>
    </p:spTree>
    <p:extLst>
      <p:ext uri="{BB962C8B-B14F-4D97-AF65-F5344CB8AC3E}">
        <p14:creationId xmlns:p14="http://schemas.microsoft.com/office/powerpoint/2010/main" val="232082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022B21-E89A-4B52-B530-A15E3CAD18E6}"/>
              </a:ext>
            </a:extLst>
          </p:cNvPr>
          <p:cNvPicPr>
            <a:picLocks noGrp="1" noChangeAspect="1"/>
          </p:cNvPicPr>
          <p:nvPr>
            <p:ph idx="1"/>
          </p:nvPr>
        </p:nvPicPr>
        <p:blipFill rotWithShape="1">
          <a:blip r:embed="rId2"/>
          <a:srcRect l="25337" t="46069" r="58204" b="45038"/>
          <a:stretch/>
        </p:blipFill>
        <p:spPr>
          <a:xfrm>
            <a:off x="902214" y="941243"/>
            <a:ext cx="4625264" cy="1405717"/>
          </a:xfrm>
        </p:spPr>
      </p:pic>
      <p:sp>
        <p:nvSpPr>
          <p:cNvPr id="6" name="TextBox 5">
            <a:extLst>
              <a:ext uri="{FF2B5EF4-FFF2-40B4-BE49-F238E27FC236}">
                <a16:creationId xmlns:a16="http://schemas.microsoft.com/office/drawing/2014/main" id="{FC6CEB4D-79EC-47CB-A6C0-A65B0428A897}"/>
              </a:ext>
            </a:extLst>
          </p:cNvPr>
          <p:cNvSpPr txBox="1"/>
          <p:nvPr/>
        </p:nvSpPr>
        <p:spPr>
          <a:xfrm>
            <a:off x="425132" y="356468"/>
            <a:ext cx="6646228" cy="584775"/>
          </a:xfrm>
          <a:prstGeom prst="rect">
            <a:avLst/>
          </a:prstGeom>
          <a:noFill/>
        </p:spPr>
        <p:txBody>
          <a:bodyPr wrap="square" rtlCol="0">
            <a:spAutoFit/>
          </a:bodyPr>
          <a:lstStyle/>
          <a:p>
            <a:r>
              <a:rPr lang="en-US" sz="3200" dirty="0"/>
              <a:t>Inserted required semesterly costs</a:t>
            </a:r>
          </a:p>
        </p:txBody>
      </p:sp>
      <p:pic>
        <p:nvPicPr>
          <p:cNvPr id="8" name="Picture 7">
            <a:extLst>
              <a:ext uri="{FF2B5EF4-FFF2-40B4-BE49-F238E27FC236}">
                <a16:creationId xmlns:a16="http://schemas.microsoft.com/office/drawing/2014/main" id="{74AA83BE-1536-432D-91A2-751CA4B6D32C}"/>
              </a:ext>
            </a:extLst>
          </p:cNvPr>
          <p:cNvPicPr>
            <a:picLocks noChangeAspect="1"/>
          </p:cNvPicPr>
          <p:nvPr/>
        </p:nvPicPr>
        <p:blipFill rotWithShape="1">
          <a:blip r:embed="rId3"/>
          <a:srcRect l="25500" t="37037" r="52833" b="17630"/>
          <a:stretch/>
        </p:blipFill>
        <p:spPr>
          <a:xfrm>
            <a:off x="6004560" y="1557388"/>
            <a:ext cx="3180516" cy="3743223"/>
          </a:xfrm>
          <a:prstGeom prst="rect">
            <a:avLst/>
          </a:prstGeom>
        </p:spPr>
      </p:pic>
      <p:sp>
        <p:nvSpPr>
          <p:cNvPr id="9" name="TextBox 8">
            <a:extLst>
              <a:ext uri="{FF2B5EF4-FFF2-40B4-BE49-F238E27FC236}">
                <a16:creationId xmlns:a16="http://schemas.microsoft.com/office/drawing/2014/main" id="{C6848BA7-A3A2-4A4F-A983-F0D793AA09EC}"/>
              </a:ext>
            </a:extLst>
          </p:cNvPr>
          <p:cNvSpPr txBox="1"/>
          <p:nvPr/>
        </p:nvSpPr>
        <p:spPr>
          <a:xfrm>
            <a:off x="9418320" y="2151726"/>
            <a:ext cx="212344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Determined how much we spend on regattas semesterly</a:t>
            </a:r>
          </a:p>
          <a:p>
            <a:pPr marL="285750" indent="-285750">
              <a:buFont typeface="Arial" panose="020B0604020202020204" pitchFamily="34" charset="0"/>
              <a:buChar char="•"/>
            </a:pPr>
            <a:r>
              <a:rPr lang="en-US" sz="2000" dirty="0"/>
              <a:t>Subtracted that result from our semesterly income</a:t>
            </a:r>
          </a:p>
        </p:txBody>
      </p:sp>
    </p:spTree>
    <p:extLst>
      <p:ext uri="{BB962C8B-B14F-4D97-AF65-F5344CB8AC3E}">
        <p14:creationId xmlns:p14="http://schemas.microsoft.com/office/powerpoint/2010/main" val="1449941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30517-E26F-4339-9232-9C36C27E1668}"/>
              </a:ext>
            </a:extLst>
          </p:cNvPr>
          <p:cNvSpPr>
            <a:spLocks noGrp="1"/>
          </p:cNvSpPr>
          <p:nvPr>
            <p:ph idx="1"/>
          </p:nvPr>
        </p:nvSpPr>
        <p:spPr>
          <a:xfrm>
            <a:off x="1143000" y="1658143"/>
            <a:ext cx="9905999" cy="3541714"/>
          </a:xfrm>
        </p:spPr>
        <p:txBody>
          <a:bodyPr/>
          <a:lstStyle/>
          <a:p>
            <a:r>
              <a:rPr lang="en-US" dirty="0"/>
              <a:t>After determining how much we make a semester from members paying their required dues and how much we have to pay in order for us to stay afloat, we determined LSU </a:t>
            </a:r>
            <a:r>
              <a:rPr lang="en-US" dirty="0" err="1"/>
              <a:t>Rowings</a:t>
            </a:r>
            <a:r>
              <a:rPr lang="en-US" dirty="0"/>
              <a:t> net income has relatively been increasing over the years. This proves that our problem doesn’t lie in operating costs, but more so in recruiting. The results showed in 2018 that we had a larger margin of safety than in the past. The members that joined that year was at an all time high of 15. </a:t>
            </a:r>
          </a:p>
        </p:txBody>
      </p:sp>
    </p:spTree>
    <p:extLst>
      <p:ext uri="{BB962C8B-B14F-4D97-AF65-F5344CB8AC3E}">
        <p14:creationId xmlns:p14="http://schemas.microsoft.com/office/powerpoint/2010/main" val="294281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1075-318D-4CF7-A855-9C38D24B0E0C}"/>
              </a:ext>
            </a:extLst>
          </p:cNvPr>
          <p:cNvSpPr>
            <a:spLocks noGrp="1"/>
          </p:cNvSpPr>
          <p:nvPr>
            <p:ph type="title"/>
          </p:nvPr>
        </p:nvSpPr>
        <p:spPr>
          <a:xfrm>
            <a:off x="1143001" y="2689715"/>
            <a:ext cx="9905998" cy="1478570"/>
          </a:xfrm>
        </p:spPr>
        <p:txBody>
          <a:bodyPr/>
          <a:lstStyle/>
          <a:p>
            <a:r>
              <a:rPr lang="en-US" dirty="0"/>
              <a:t>Where does LSU Rowing go from here?</a:t>
            </a:r>
          </a:p>
        </p:txBody>
      </p:sp>
    </p:spTree>
    <p:extLst>
      <p:ext uri="{BB962C8B-B14F-4D97-AF65-F5344CB8AC3E}">
        <p14:creationId xmlns:p14="http://schemas.microsoft.com/office/powerpoint/2010/main" val="2165084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2B6AA-115D-4B3D-97C8-C552A4DA9E3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C83D6C4A-57CC-42EA-B186-23503A4DA167}"/>
              </a:ext>
            </a:extLst>
          </p:cNvPr>
          <p:cNvSpPr>
            <a:spLocks noGrp="1"/>
          </p:cNvSpPr>
          <p:nvPr>
            <p:ph idx="1"/>
          </p:nvPr>
        </p:nvSpPr>
        <p:spPr/>
        <p:txBody>
          <a:bodyPr/>
          <a:lstStyle/>
          <a:p>
            <a:r>
              <a:rPr lang="en-US" dirty="0"/>
              <a:t>Majority of members join their Sophomore year</a:t>
            </a:r>
          </a:p>
          <a:p>
            <a:r>
              <a:rPr lang="en-US" dirty="0"/>
              <a:t>Majority of members who stay longer than a year joined their Fall Semester</a:t>
            </a:r>
          </a:p>
          <a:p>
            <a:r>
              <a:rPr lang="en-US" dirty="0"/>
              <a:t>Majority of members stay throughout their college career</a:t>
            </a:r>
          </a:p>
          <a:p>
            <a:pPr marL="0" indent="0">
              <a:buNone/>
            </a:pPr>
            <a:endParaRPr lang="en-US" dirty="0"/>
          </a:p>
          <a:p>
            <a:endParaRPr lang="en-US" dirty="0"/>
          </a:p>
        </p:txBody>
      </p:sp>
    </p:spTree>
    <p:extLst>
      <p:ext uri="{BB962C8B-B14F-4D97-AF65-F5344CB8AC3E}">
        <p14:creationId xmlns:p14="http://schemas.microsoft.com/office/powerpoint/2010/main" val="3295129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F99DF-CFB9-4282-98CC-68F36E0D514F}"/>
              </a:ext>
            </a:extLst>
          </p:cNvPr>
          <p:cNvSpPr>
            <a:spLocks noGrp="1"/>
          </p:cNvSpPr>
          <p:nvPr>
            <p:ph type="title"/>
          </p:nvPr>
        </p:nvSpPr>
        <p:spPr>
          <a:xfrm>
            <a:off x="2045653" y="-224762"/>
            <a:ext cx="9905998" cy="1478570"/>
          </a:xfrm>
        </p:spPr>
        <p:txBody>
          <a:bodyPr/>
          <a:lstStyle/>
          <a:p>
            <a:r>
              <a:rPr lang="en-US" dirty="0"/>
              <a:t>How do we hold this to be true?</a:t>
            </a:r>
          </a:p>
        </p:txBody>
      </p:sp>
      <p:pic>
        <p:nvPicPr>
          <p:cNvPr id="5" name="Picture 4">
            <a:extLst>
              <a:ext uri="{FF2B5EF4-FFF2-40B4-BE49-F238E27FC236}">
                <a16:creationId xmlns:a16="http://schemas.microsoft.com/office/drawing/2014/main" id="{A1EFAC65-D5C9-4A92-BD75-3140F6D5D5BC}"/>
              </a:ext>
            </a:extLst>
          </p:cNvPr>
          <p:cNvPicPr>
            <a:picLocks noChangeAspect="1"/>
          </p:cNvPicPr>
          <p:nvPr/>
        </p:nvPicPr>
        <p:blipFill rotWithShape="1">
          <a:blip r:embed="rId2"/>
          <a:srcRect l="24000" t="9019" r="13333" b="65925"/>
          <a:stretch/>
        </p:blipFill>
        <p:spPr>
          <a:xfrm>
            <a:off x="1940560" y="1053241"/>
            <a:ext cx="7640320" cy="1718282"/>
          </a:xfrm>
          <a:prstGeom prst="rect">
            <a:avLst/>
          </a:prstGeom>
        </p:spPr>
      </p:pic>
      <p:pic>
        <p:nvPicPr>
          <p:cNvPr id="7" name="Picture 6">
            <a:extLst>
              <a:ext uri="{FF2B5EF4-FFF2-40B4-BE49-F238E27FC236}">
                <a16:creationId xmlns:a16="http://schemas.microsoft.com/office/drawing/2014/main" id="{314C85E8-A9CE-4828-BDE1-DAB93209CED7}"/>
              </a:ext>
            </a:extLst>
          </p:cNvPr>
          <p:cNvPicPr>
            <a:picLocks noChangeAspect="1"/>
          </p:cNvPicPr>
          <p:nvPr/>
        </p:nvPicPr>
        <p:blipFill rotWithShape="1">
          <a:blip r:embed="rId3"/>
          <a:srcRect l="24166" t="12500" r="56917" b="64741"/>
          <a:stretch/>
        </p:blipFill>
        <p:spPr>
          <a:xfrm>
            <a:off x="6352500" y="2971969"/>
            <a:ext cx="3228380" cy="2184806"/>
          </a:xfrm>
          <a:prstGeom prst="rect">
            <a:avLst/>
          </a:prstGeom>
        </p:spPr>
      </p:pic>
      <p:pic>
        <p:nvPicPr>
          <p:cNvPr id="9" name="Picture 8">
            <a:extLst>
              <a:ext uri="{FF2B5EF4-FFF2-40B4-BE49-F238E27FC236}">
                <a16:creationId xmlns:a16="http://schemas.microsoft.com/office/drawing/2014/main" id="{723A1559-45A9-462B-A1AB-B9D858DBC978}"/>
              </a:ext>
            </a:extLst>
          </p:cNvPr>
          <p:cNvPicPr>
            <a:picLocks noChangeAspect="1"/>
          </p:cNvPicPr>
          <p:nvPr/>
        </p:nvPicPr>
        <p:blipFill rotWithShape="1">
          <a:blip r:embed="rId4"/>
          <a:srcRect l="13333" t="17185" r="65750" b="46370"/>
          <a:stretch/>
        </p:blipFill>
        <p:spPr>
          <a:xfrm>
            <a:off x="1940560" y="2971969"/>
            <a:ext cx="3261360" cy="3196393"/>
          </a:xfrm>
          <a:prstGeom prst="rect">
            <a:avLst/>
          </a:prstGeom>
        </p:spPr>
      </p:pic>
      <p:sp>
        <p:nvSpPr>
          <p:cNvPr id="10" name="TextBox 9">
            <a:extLst>
              <a:ext uri="{FF2B5EF4-FFF2-40B4-BE49-F238E27FC236}">
                <a16:creationId xmlns:a16="http://schemas.microsoft.com/office/drawing/2014/main" id="{E1EC17B2-6BA1-45DB-A27E-5F734107D185}"/>
              </a:ext>
            </a:extLst>
          </p:cNvPr>
          <p:cNvSpPr txBox="1"/>
          <p:nvPr/>
        </p:nvSpPr>
        <p:spPr>
          <a:xfrm>
            <a:off x="5445760" y="5156775"/>
            <a:ext cx="3535680" cy="1077218"/>
          </a:xfrm>
          <a:prstGeom prst="rect">
            <a:avLst/>
          </a:prstGeom>
          <a:noFill/>
        </p:spPr>
        <p:txBody>
          <a:bodyPr wrap="square" rtlCol="0">
            <a:spAutoFit/>
          </a:bodyPr>
          <a:lstStyle/>
          <a:p>
            <a:r>
              <a:rPr lang="en-US" sz="3200" dirty="0"/>
              <a:t>Displayed results in Tableau</a:t>
            </a:r>
          </a:p>
        </p:txBody>
      </p:sp>
    </p:spTree>
    <p:extLst>
      <p:ext uri="{BB962C8B-B14F-4D97-AF65-F5344CB8AC3E}">
        <p14:creationId xmlns:p14="http://schemas.microsoft.com/office/powerpoint/2010/main" val="3431064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3EAB-03EE-475E-A3C7-178C74C34DBF}"/>
              </a:ext>
            </a:extLst>
          </p:cNvPr>
          <p:cNvSpPr>
            <a:spLocks noGrp="1"/>
          </p:cNvSpPr>
          <p:nvPr>
            <p:ph type="title"/>
          </p:nvPr>
        </p:nvSpPr>
        <p:spPr/>
        <p:txBody>
          <a:bodyPr/>
          <a:lstStyle/>
          <a:p>
            <a:r>
              <a:rPr lang="en-US" dirty="0"/>
              <a:t>Team information</a:t>
            </a:r>
          </a:p>
        </p:txBody>
      </p:sp>
      <p:sp>
        <p:nvSpPr>
          <p:cNvPr id="3" name="Content Placeholder 2">
            <a:extLst>
              <a:ext uri="{FF2B5EF4-FFF2-40B4-BE49-F238E27FC236}">
                <a16:creationId xmlns:a16="http://schemas.microsoft.com/office/drawing/2014/main" id="{1D5781E7-1001-40AE-9E30-7F76F5CACE0B}"/>
              </a:ext>
            </a:extLst>
          </p:cNvPr>
          <p:cNvSpPr>
            <a:spLocks noGrp="1"/>
          </p:cNvSpPr>
          <p:nvPr>
            <p:ph idx="1"/>
          </p:nvPr>
        </p:nvSpPr>
        <p:spPr/>
        <p:txBody>
          <a:bodyPr>
            <a:normAutofit fontScale="92500" lnSpcReduction="10000"/>
          </a:bodyPr>
          <a:lstStyle/>
          <a:p>
            <a:r>
              <a:rPr lang="en-US" dirty="0"/>
              <a:t>LSU Rowing is a Sports Club through the University Recreation Center at Louisiana State University. This means the team is not funded nor supported. Meaning every member has to pay semester dues so the team, or organization, can buy equipment, entry into competitions, and uniforms. To be able to maintain our equipment and make sure we are eligible to race, we have to grow our team numbers. The following slides demonstrate what year of students we should be recruiting heavily and in what semester, how long members stay once they joined, and predicting the teams future growth pertaining to our budget. This was determined through Python, SQL, R, and the visuals were done in Tableau and </a:t>
            </a:r>
            <a:r>
              <a:rPr lang="en-US" dirty="0" err="1"/>
              <a:t>PowerBi</a:t>
            </a:r>
            <a:r>
              <a:rPr lang="en-US" dirty="0"/>
              <a:t>.</a:t>
            </a:r>
          </a:p>
        </p:txBody>
      </p:sp>
    </p:spTree>
    <p:extLst>
      <p:ext uri="{BB962C8B-B14F-4D97-AF65-F5344CB8AC3E}">
        <p14:creationId xmlns:p14="http://schemas.microsoft.com/office/powerpoint/2010/main" val="2157207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8ECC89-D1EB-4E05-8CF5-40E0F5FCE457}"/>
              </a:ext>
            </a:extLst>
          </p:cNvPr>
          <p:cNvPicPr>
            <a:picLocks noGrp="1" noChangeAspect="1"/>
          </p:cNvPicPr>
          <p:nvPr>
            <p:ph idx="1"/>
          </p:nvPr>
        </p:nvPicPr>
        <p:blipFill rotWithShape="1">
          <a:blip r:embed="rId2"/>
          <a:srcRect l="2262" t="17956" r="6730" b="11475"/>
          <a:stretch/>
        </p:blipFill>
        <p:spPr>
          <a:xfrm>
            <a:off x="0" y="1"/>
            <a:ext cx="6801748" cy="2966720"/>
          </a:xfrm>
        </p:spPr>
      </p:pic>
      <p:pic>
        <p:nvPicPr>
          <p:cNvPr id="7" name="Picture 6">
            <a:extLst>
              <a:ext uri="{FF2B5EF4-FFF2-40B4-BE49-F238E27FC236}">
                <a16:creationId xmlns:a16="http://schemas.microsoft.com/office/drawing/2014/main" id="{BC03FDDB-BFCE-4630-9381-09AFAFFA0F94}"/>
              </a:ext>
            </a:extLst>
          </p:cNvPr>
          <p:cNvPicPr>
            <a:picLocks noChangeAspect="1"/>
          </p:cNvPicPr>
          <p:nvPr/>
        </p:nvPicPr>
        <p:blipFill rotWithShape="1">
          <a:blip r:embed="rId3"/>
          <a:srcRect l="20584" t="21926" r="46500" b="27555"/>
          <a:stretch/>
        </p:blipFill>
        <p:spPr>
          <a:xfrm>
            <a:off x="7491411" y="3507464"/>
            <a:ext cx="3881120" cy="3350536"/>
          </a:xfrm>
          <a:prstGeom prst="rect">
            <a:avLst/>
          </a:prstGeom>
        </p:spPr>
      </p:pic>
      <p:pic>
        <p:nvPicPr>
          <p:cNvPr id="9" name="Picture 8">
            <a:extLst>
              <a:ext uri="{FF2B5EF4-FFF2-40B4-BE49-F238E27FC236}">
                <a16:creationId xmlns:a16="http://schemas.microsoft.com/office/drawing/2014/main" id="{8683E899-0A9B-4704-8475-BB249BF39D08}"/>
              </a:ext>
            </a:extLst>
          </p:cNvPr>
          <p:cNvPicPr>
            <a:picLocks noChangeAspect="1"/>
          </p:cNvPicPr>
          <p:nvPr/>
        </p:nvPicPr>
        <p:blipFill rotWithShape="1">
          <a:blip r:embed="rId4"/>
          <a:srcRect l="9363" t="17629" r="38083" b="33515"/>
          <a:stretch/>
        </p:blipFill>
        <p:spPr>
          <a:xfrm>
            <a:off x="197140" y="3507463"/>
            <a:ext cx="6407467" cy="3350536"/>
          </a:xfrm>
          <a:prstGeom prst="rect">
            <a:avLst/>
          </a:prstGeom>
        </p:spPr>
      </p:pic>
      <p:sp>
        <p:nvSpPr>
          <p:cNvPr id="10" name="Arrow: Down 9">
            <a:extLst>
              <a:ext uri="{FF2B5EF4-FFF2-40B4-BE49-F238E27FC236}">
                <a16:creationId xmlns:a16="http://schemas.microsoft.com/office/drawing/2014/main" id="{62963A3D-184A-4093-8286-E76273921B2F}"/>
              </a:ext>
            </a:extLst>
          </p:cNvPr>
          <p:cNvSpPr/>
          <p:nvPr/>
        </p:nvSpPr>
        <p:spPr>
          <a:xfrm>
            <a:off x="2689673" y="3005098"/>
            <a:ext cx="711200" cy="4622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E9BF4B-5BBE-428A-9040-6F61049B804A}"/>
              </a:ext>
            </a:extLst>
          </p:cNvPr>
          <p:cNvSpPr txBox="1"/>
          <p:nvPr/>
        </p:nvSpPr>
        <p:spPr>
          <a:xfrm>
            <a:off x="7151051" y="1221751"/>
            <a:ext cx="4561840" cy="523220"/>
          </a:xfrm>
          <a:prstGeom prst="rect">
            <a:avLst/>
          </a:prstGeom>
          <a:noFill/>
        </p:spPr>
        <p:txBody>
          <a:bodyPr wrap="square" rtlCol="0">
            <a:spAutoFit/>
          </a:bodyPr>
          <a:lstStyle/>
          <a:p>
            <a:r>
              <a:rPr lang="en-US" sz="2800" dirty="0"/>
              <a:t>Displayed results in </a:t>
            </a:r>
            <a:r>
              <a:rPr lang="en-US" sz="2800" dirty="0" err="1"/>
              <a:t>PowerBi</a:t>
            </a:r>
            <a:endParaRPr lang="en-US" sz="2800" dirty="0"/>
          </a:p>
        </p:txBody>
      </p:sp>
    </p:spTree>
    <p:extLst>
      <p:ext uri="{BB962C8B-B14F-4D97-AF65-F5344CB8AC3E}">
        <p14:creationId xmlns:p14="http://schemas.microsoft.com/office/powerpoint/2010/main" val="1536397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93FE-4659-46DC-9069-9A115F877DDF}"/>
              </a:ext>
            </a:extLst>
          </p:cNvPr>
          <p:cNvSpPr>
            <a:spLocks noGrp="1"/>
          </p:cNvSpPr>
          <p:nvPr>
            <p:ph type="title"/>
          </p:nvPr>
        </p:nvSpPr>
        <p:spPr/>
        <p:txBody>
          <a:bodyPr/>
          <a:lstStyle/>
          <a:p>
            <a:r>
              <a:rPr lang="en-US" dirty="0"/>
              <a:t>What does LSU Rowing Do now?</a:t>
            </a:r>
          </a:p>
        </p:txBody>
      </p:sp>
      <p:sp>
        <p:nvSpPr>
          <p:cNvPr id="3" name="Content Placeholder 2">
            <a:extLst>
              <a:ext uri="{FF2B5EF4-FFF2-40B4-BE49-F238E27FC236}">
                <a16:creationId xmlns:a16="http://schemas.microsoft.com/office/drawing/2014/main" id="{5ABD33C2-007B-49E4-A062-42361CB0ADDA}"/>
              </a:ext>
            </a:extLst>
          </p:cNvPr>
          <p:cNvSpPr>
            <a:spLocks noGrp="1"/>
          </p:cNvSpPr>
          <p:nvPr>
            <p:ph idx="1"/>
          </p:nvPr>
        </p:nvSpPr>
        <p:spPr/>
        <p:txBody>
          <a:bodyPr/>
          <a:lstStyle/>
          <a:p>
            <a:r>
              <a:rPr lang="en-US" dirty="0"/>
              <a:t>Recruit in Sophomore populated areas</a:t>
            </a:r>
          </a:p>
          <a:p>
            <a:r>
              <a:rPr lang="en-US" dirty="0"/>
              <a:t>Continue recruiting leading up to the fall and during the fall</a:t>
            </a:r>
          </a:p>
          <a:p>
            <a:r>
              <a:rPr lang="en-US" dirty="0"/>
              <a:t>Recruit heavily in the spring to increase revenues coming in to help recruiting costs in the </a:t>
            </a:r>
            <a:r>
              <a:rPr lang="en-US" dirty="0" err="1"/>
              <a:t>fal</a:t>
            </a:r>
            <a:endParaRPr lang="en-US" dirty="0"/>
          </a:p>
          <a:p>
            <a:r>
              <a:rPr lang="en-US" dirty="0"/>
              <a:t>Maintain semesterly costs</a:t>
            </a:r>
          </a:p>
        </p:txBody>
      </p:sp>
    </p:spTree>
    <p:extLst>
      <p:ext uri="{BB962C8B-B14F-4D97-AF65-F5344CB8AC3E}">
        <p14:creationId xmlns:p14="http://schemas.microsoft.com/office/powerpoint/2010/main" val="1287424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80FE-1579-4393-AC4D-7FCF095D274A}"/>
              </a:ext>
            </a:extLst>
          </p:cNvPr>
          <p:cNvSpPr>
            <a:spLocks noGrp="1"/>
          </p:cNvSpPr>
          <p:nvPr>
            <p:ph type="ctrTitle"/>
          </p:nvPr>
        </p:nvSpPr>
        <p:spPr/>
        <p:txBody>
          <a:bodyPr/>
          <a:lstStyle/>
          <a:p>
            <a:r>
              <a:rPr lang="en-US" dirty="0"/>
              <a:t>Thank you for viewing</a:t>
            </a:r>
          </a:p>
        </p:txBody>
      </p:sp>
      <p:sp>
        <p:nvSpPr>
          <p:cNvPr id="3" name="Subtitle 2">
            <a:extLst>
              <a:ext uri="{FF2B5EF4-FFF2-40B4-BE49-F238E27FC236}">
                <a16:creationId xmlns:a16="http://schemas.microsoft.com/office/drawing/2014/main" id="{75957B94-63D6-4F7D-AC95-5248039863B1}"/>
              </a:ext>
            </a:extLst>
          </p:cNvPr>
          <p:cNvSpPr>
            <a:spLocks noGrp="1"/>
          </p:cNvSpPr>
          <p:nvPr>
            <p:ph type="subTitle" idx="1"/>
          </p:nvPr>
        </p:nvSpPr>
        <p:spPr/>
        <p:txBody>
          <a:bodyPr/>
          <a:lstStyle/>
          <a:p>
            <a:r>
              <a:rPr lang="en-US" dirty="0"/>
              <a:t>Analysis and visualizing done By: </a:t>
            </a:r>
            <a:r>
              <a:rPr lang="en-US" dirty="0" err="1"/>
              <a:t>bobbi</a:t>
            </a:r>
            <a:r>
              <a:rPr lang="en-US" dirty="0"/>
              <a:t> </a:t>
            </a:r>
            <a:r>
              <a:rPr lang="en-US" dirty="0" err="1"/>
              <a:t>hebermehl</a:t>
            </a:r>
            <a:endParaRPr lang="en-US" dirty="0"/>
          </a:p>
        </p:txBody>
      </p:sp>
    </p:spTree>
    <p:extLst>
      <p:ext uri="{BB962C8B-B14F-4D97-AF65-F5344CB8AC3E}">
        <p14:creationId xmlns:p14="http://schemas.microsoft.com/office/powerpoint/2010/main" val="206293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C20C55-EC1B-4CDC-B7C4-05521FCFFE1C}"/>
              </a:ext>
            </a:extLst>
          </p:cNvPr>
          <p:cNvPicPr>
            <a:picLocks noGrp="1" noChangeAspect="1"/>
          </p:cNvPicPr>
          <p:nvPr>
            <p:ph idx="1"/>
          </p:nvPr>
        </p:nvPicPr>
        <p:blipFill rotWithShape="1">
          <a:blip r:embed="rId2"/>
          <a:srcRect l="3685" t="29807" r="1566" b="39187"/>
          <a:stretch/>
        </p:blipFill>
        <p:spPr>
          <a:xfrm>
            <a:off x="573814" y="456625"/>
            <a:ext cx="11044372" cy="2032986"/>
          </a:xfrm>
        </p:spPr>
      </p:pic>
      <p:pic>
        <p:nvPicPr>
          <p:cNvPr id="7" name="Picture 6">
            <a:extLst>
              <a:ext uri="{FF2B5EF4-FFF2-40B4-BE49-F238E27FC236}">
                <a16:creationId xmlns:a16="http://schemas.microsoft.com/office/drawing/2014/main" id="{AF290594-3F24-41CE-8556-0F1E04D21DDA}"/>
              </a:ext>
            </a:extLst>
          </p:cNvPr>
          <p:cNvPicPr>
            <a:picLocks noChangeAspect="1"/>
          </p:cNvPicPr>
          <p:nvPr/>
        </p:nvPicPr>
        <p:blipFill rotWithShape="1">
          <a:blip r:embed="rId3"/>
          <a:srcRect l="4661" t="32043" r="71796" b="17283"/>
          <a:stretch/>
        </p:blipFill>
        <p:spPr>
          <a:xfrm>
            <a:off x="3665272" y="2361460"/>
            <a:ext cx="3713825" cy="4496540"/>
          </a:xfrm>
          <a:prstGeom prst="rect">
            <a:avLst/>
          </a:prstGeom>
        </p:spPr>
      </p:pic>
      <p:sp>
        <p:nvSpPr>
          <p:cNvPr id="8" name="TextBox 7">
            <a:extLst>
              <a:ext uri="{FF2B5EF4-FFF2-40B4-BE49-F238E27FC236}">
                <a16:creationId xmlns:a16="http://schemas.microsoft.com/office/drawing/2014/main" id="{CF6AEB3F-ACB9-4C54-8216-F9987651D053}"/>
              </a:ext>
            </a:extLst>
          </p:cNvPr>
          <p:cNvSpPr txBox="1"/>
          <p:nvPr/>
        </p:nvSpPr>
        <p:spPr>
          <a:xfrm>
            <a:off x="2002187" y="0"/>
            <a:ext cx="7039993" cy="584775"/>
          </a:xfrm>
          <a:prstGeom prst="rect">
            <a:avLst/>
          </a:prstGeom>
          <a:noFill/>
        </p:spPr>
        <p:txBody>
          <a:bodyPr wrap="square" rtlCol="0">
            <a:spAutoFit/>
          </a:bodyPr>
          <a:lstStyle/>
          <a:p>
            <a:pPr algn="ctr"/>
            <a:r>
              <a:rPr lang="en-US" sz="3200" dirty="0"/>
              <a:t>Loaded the data into Python</a:t>
            </a:r>
          </a:p>
        </p:txBody>
      </p:sp>
    </p:spTree>
    <p:extLst>
      <p:ext uri="{BB962C8B-B14F-4D97-AF65-F5344CB8AC3E}">
        <p14:creationId xmlns:p14="http://schemas.microsoft.com/office/powerpoint/2010/main" val="2072705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B6AE15-29CE-45B7-BD63-1C51240E5561}"/>
              </a:ext>
            </a:extLst>
          </p:cNvPr>
          <p:cNvSpPr>
            <a:spLocks noGrp="1"/>
          </p:cNvSpPr>
          <p:nvPr>
            <p:ph type="title"/>
          </p:nvPr>
        </p:nvSpPr>
        <p:spPr>
          <a:xfrm>
            <a:off x="1143001" y="2689715"/>
            <a:ext cx="9905998" cy="1478570"/>
          </a:xfrm>
        </p:spPr>
        <p:txBody>
          <a:bodyPr/>
          <a:lstStyle/>
          <a:p>
            <a:r>
              <a:rPr lang="en-US" dirty="0"/>
              <a:t>When do most members join in their college career?</a:t>
            </a:r>
          </a:p>
        </p:txBody>
      </p:sp>
    </p:spTree>
    <p:extLst>
      <p:ext uri="{BB962C8B-B14F-4D97-AF65-F5344CB8AC3E}">
        <p14:creationId xmlns:p14="http://schemas.microsoft.com/office/powerpoint/2010/main" val="4277060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691D61D-6D65-4EA6-BA08-79207BE43DCB}"/>
              </a:ext>
            </a:extLst>
          </p:cNvPr>
          <p:cNvPicPr>
            <a:picLocks noGrp="1" noChangeAspect="1"/>
          </p:cNvPicPr>
          <p:nvPr>
            <p:ph idx="1"/>
          </p:nvPr>
        </p:nvPicPr>
        <p:blipFill rotWithShape="1">
          <a:blip r:embed="rId2"/>
          <a:srcRect l="3544" t="29597" r="1565" b="19957"/>
          <a:stretch/>
        </p:blipFill>
        <p:spPr>
          <a:xfrm>
            <a:off x="0" y="700854"/>
            <a:ext cx="9564553" cy="2860128"/>
          </a:xfrm>
        </p:spPr>
      </p:pic>
      <p:pic>
        <p:nvPicPr>
          <p:cNvPr id="7" name="Picture 6">
            <a:extLst>
              <a:ext uri="{FF2B5EF4-FFF2-40B4-BE49-F238E27FC236}">
                <a16:creationId xmlns:a16="http://schemas.microsoft.com/office/drawing/2014/main" id="{0F8E2FE1-DE51-4F3D-9E44-078BB4D3409B}"/>
              </a:ext>
            </a:extLst>
          </p:cNvPr>
          <p:cNvPicPr>
            <a:picLocks noChangeAspect="1"/>
          </p:cNvPicPr>
          <p:nvPr/>
        </p:nvPicPr>
        <p:blipFill rotWithShape="1">
          <a:blip r:embed="rId3"/>
          <a:srcRect l="3641" t="33010" r="83828" b="63495"/>
          <a:stretch/>
        </p:blipFill>
        <p:spPr>
          <a:xfrm>
            <a:off x="318020" y="4715104"/>
            <a:ext cx="2871686" cy="450542"/>
          </a:xfrm>
          <a:prstGeom prst="rect">
            <a:avLst/>
          </a:prstGeom>
        </p:spPr>
      </p:pic>
      <p:pic>
        <p:nvPicPr>
          <p:cNvPr id="11" name="Picture 10">
            <a:extLst>
              <a:ext uri="{FF2B5EF4-FFF2-40B4-BE49-F238E27FC236}">
                <a16:creationId xmlns:a16="http://schemas.microsoft.com/office/drawing/2014/main" id="{DC9FCA6B-E123-4BF1-A8DA-7CBD43C6EEEA}"/>
              </a:ext>
            </a:extLst>
          </p:cNvPr>
          <p:cNvPicPr>
            <a:picLocks noChangeAspect="1"/>
          </p:cNvPicPr>
          <p:nvPr/>
        </p:nvPicPr>
        <p:blipFill rotWithShape="1">
          <a:blip r:embed="rId4"/>
          <a:srcRect l="3712" t="37931" r="86529" b="58445"/>
          <a:stretch/>
        </p:blipFill>
        <p:spPr>
          <a:xfrm>
            <a:off x="304800" y="5455132"/>
            <a:ext cx="2228296" cy="465614"/>
          </a:xfrm>
          <a:prstGeom prst="rect">
            <a:avLst/>
          </a:prstGeom>
        </p:spPr>
      </p:pic>
      <p:pic>
        <p:nvPicPr>
          <p:cNvPr id="17" name="Picture 16">
            <a:extLst>
              <a:ext uri="{FF2B5EF4-FFF2-40B4-BE49-F238E27FC236}">
                <a16:creationId xmlns:a16="http://schemas.microsoft.com/office/drawing/2014/main" id="{881F874C-2743-49DF-AF25-F98F5E38A1AB}"/>
              </a:ext>
            </a:extLst>
          </p:cNvPr>
          <p:cNvPicPr>
            <a:picLocks noChangeAspect="1"/>
          </p:cNvPicPr>
          <p:nvPr/>
        </p:nvPicPr>
        <p:blipFill rotWithShape="1">
          <a:blip r:embed="rId5"/>
          <a:srcRect l="4369" t="22783" r="80413" b="7184"/>
          <a:stretch/>
        </p:blipFill>
        <p:spPr>
          <a:xfrm>
            <a:off x="10031766" y="933675"/>
            <a:ext cx="1855433" cy="4802819"/>
          </a:xfrm>
          <a:prstGeom prst="rect">
            <a:avLst/>
          </a:prstGeom>
        </p:spPr>
      </p:pic>
      <p:pic>
        <p:nvPicPr>
          <p:cNvPr id="19" name="Picture 18">
            <a:extLst>
              <a:ext uri="{FF2B5EF4-FFF2-40B4-BE49-F238E27FC236}">
                <a16:creationId xmlns:a16="http://schemas.microsoft.com/office/drawing/2014/main" id="{53ED1FD2-BFF8-42E8-8024-D1CD9401C001}"/>
              </a:ext>
            </a:extLst>
          </p:cNvPr>
          <p:cNvPicPr>
            <a:picLocks noChangeAspect="1"/>
          </p:cNvPicPr>
          <p:nvPr/>
        </p:nvPicPr>
        <p:blipFill rotWithShape="1">
          <a:blip r:embed="rId6"/>
          <a:srcRect l="4369" t="76893" r="80413" b="13916"/>
          <a:stretch/>
        </p:blipFill>
        <p:spPr>
          <a:xfrm>
            <a:off x="10031766" y="5736494"/>
            <a:ext cx="1855433" cy="630314"/>
          </a:xfrm>
          <a:prstGeom prst="rect">
            <a:avLst/>
          </a:prstGeom>
        </p:spPr>
      </p:pic>
      <p:sp>
        <p:nvSpPr>
          <p:cNvPr id="22" name="TextBox 21">
            <a:extLst>
              <a:ext uri="{FF2B5EF4-FFF2-40B4-BE49-F238E27FC236}">
                <a16:creationId xmlns:a16="http://schemas.microsoft.com/office/drawing/2014/main" id="{4024E767-3E12-4503-B48E-9E35531EEB93}"/>
              </a:ext>
            </a:extLst>
          </p:cNvPr>
          <p:cNvSpPr txBox="1"/>
          <p:nvPr/>
        </p:nvSpPr>
        <p:spPr>
          <a:xfrm>
            <a:off x="2265456" y="0"/>
            <a:ext cx="5033639" cy="584775"/>
          </a:xfrm>
          <a:prstGeom prst="rect">
            <a:avLst/>
          </a:prstGeom>
          <a:noFill/>
        </p:spPr>
        <p:txBody>
          <a:bodyPr wrap="square" rtlCol="0">
            <a:spAutoFit/>
          </a:bodyPr>
          <a:lstStyle/>
          <a:p>
            <a:r>
              <a:rPr lang="en-US" sz="3200" dirty="0"/>
              <a:t>Took the count of each Grade</a:t>
            </a:r>
          </a:p>
        </p:txBody>
      </p:sp>
      <p:sp>
        <p:nvSpPr>
          <p:cNvPr id="23" name="TextBox 22">
            <a:extLst>
              <a:ext uri="{FF2B5EF4-FFF2-40B4-BE49-F238E27FC236}">
                <a16:creationId xmlns:a16="http://schemas.microsoft.com/office/drawing/2014/main" id="{B283A938-9048-4A5D-8BB0-750A91DB01B9}"/>
              </a:ext>
            </a:extLst>
          </p:cNvPr>
          <p:cNvSpPr txBox="1"/>
          <p:nvPr/>
        </p:nvSpPr>
        <p:spPr>
          <a:xfrm>
            <a:off x="304800" y="3677061"/>
            <a:ext cx="8463273" cy="1077218"/>
          </a:xfrm>
          <a:prstGeom prst="rect">
            <a:avLst/>
          </a:prstGeom>
          <a:noFill/>
        </p:spPr>
        <p:txBody>
          <a:bodyPr wrap="square" rtlCol="0">
            <a:spAutoFit/>
          </a:bodyPr>
          <a:lstStyle/>
          <a:p>
            <a:r>
              <a:rPr lang="en-US" sz="3200" dirty="0"/>
              <a:t>Deleted non-relevant columns…  </a:t>
            </a:r>
          </a:p>
          <a:p>
            <a:r>
              <a:rPr lang="en-US" sz="3200" dirty="0"/>
              <a:t>In Python                                    and in SQL</a:t>
            </a:r>
          </a:p>
        </p:txBody>
      </p:sp>
      <p:cxnSp>
        <p:nvCxnSpPr>
          <p:cNvPr id="25" name="Straight Connector 24">
            <a:extLst>
              <a:ext uri="{FF2B5EF4-FFF2-40B4-BE49-F238E27FC236}">
                <a16:creationId xmlns:a16="http://schemas.microsoft.com/office/drawing/2014/main" id="{A9824DAD-43BF-40F9-9C7C-29385595E941}"/>
              </a:ext>
            </a:extLst>
          </p:cNvPr>
          <p:cNvCxnSpPr/>
          <p:nvPr/>
        </p:nvCxnSpPr>
        <p:spPr>
          <a:xfrm>
            <a:off x="9809825" y="210844"/>
            <a:ext cx="0" cy="6436311"/>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46462F56-E263-44B6-B0C7-44B402B213E1}"/>
              </a:ext>
            </a:extLst>
          </p:cNvPr>
          <p:cNvPicPr>
            <a:picLocks noChangeAspect="1"/>
          </p:cNvPicPr>
          <p:nvPr/>
        </p:nvPicPr>
        <p:blipFill rotWithShape="1">
          <a:blip r:embed="rId7"/>
          <a:srcRect l="7334" t="50000" r="73838" b="44426"/>
          <a:stretch/>
        </p:blipFill>
        <p:spPr>
          <a:xfrm>
            <a:off x="5490824" y="4812318"/>
            <a:ext cx="3511472" cy="584774"/>
          </a:xfrm>
          <a:prstGeom prst="rect">
            <a:avLst/>
          </a:prstGeom>
        </p:spPr>
      </p:pic>
    </p:spTree>
    <p:extLst>
      <p:ext uri="{BB962C8B-B14F-4D97-AF65-F5344CB8AC3E}">
        <p14:creationId xmlns:p14="http://schemas.microsoft.com/office/powerpoint/2010/main" val="181068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EB00FC-A453-44F7-BD7B-E16ED6997BA6}"/>
              </a:ext>
            </a:extLst>
          </p:cNvPr>
          <p:cNvPicPr>
            <a:picLocks noGrp="1" noChangeAspect="1"/>
          </p:cNvPicPr>
          <p:nvPr>
            <p:ph idx="1"/>
          </p:nvPr>
        </p:nvPicPr>
        <p:blipFill rotWithShape="1">
          <a:blip r:embed="rId2"/>
          <a:srcRect l="4224" t="32301" r="79650" b="60242"/>
          <a:stretch/>
        </p:blipFill>
        <p:spPr>
          <a:xfrm>
            <a:off x="1305949" y="735632"/>
            <a:ext cx="2926688" cy="761260"/>
          </a:xfrm>
        </p:spPr>
      </p:pic>
      <p:pic>
        <p:nvPicPr>
          <p:cNvPr id="7" name="Picture 6">
            <a:extLst>
              <a:ext uri="{FF2B5EF4-FFF2-40B4-BE49-F238E27FC236}">
                <a16:creationId xmlns:a16="http://schemas.microsoft.com/office/drawing/2014/main" id="{48379FBE-69C8-4ADD-8126-FC65F5C543D3}"/>
              </a:ext>
            </a:extLst>
          </p:cNvPr>
          <p:cNvPicPr>
            <a:picLocks noChangeAspect="1"/>
          </p:cNvPicPr>
          <p:nvPr/>
        </p:nvPicPr>
        <p:blipFill rotWithShape="1">
          <a:blip r:embed="rId3"/>
          <a:srcRect l="4151" t="61111" r="79531" b="31003"/>
          <a:stretch/>
        </p:blipFill>
        <p:spPr>
          <a:xfrm>
            <a:off x="1305949" y="1860923"/>
            <a:ext cx="2926688" cy="795541"/>
          </a:xfrm>
          <a:prstGeom prst="rect">
            <a:avLst/>
          </a:prstGeom>
        </p:spPr>
      </p:pic>
      <p:pic>
        <p:nvPicPr>
          <p:cNvPr id="9" name="Picture 8">
            <a:extLst>
              <a:ext uri="{FF2B5EF4-FFF2-40B4-BE49-F238E27FC236}">
                <a16:creationId xmlns:a16="http://schemas.microsoft.com/office/drawing/2014/main" id="{663443BD-FE37-44AE-8438-59E4843686CC}"/>
              </a:ext>
            </a:extLst>
          </p:cNvPr>
          <p:cNvPicPr>
            <a:picLocks noChangeAspect="1"/>
          </p:cNvPicPr>
          <p:nvPr/>
        </p:nvPicPr>
        <p:blipFill rotWithShape="1">
          <a:blip r:embed="rId4"/>
          <a:srcRect l="3838" t="55278" r="79844" b="35210"/>
          <a:stretch/>
        </p:blipFill>
        <p:spPr>
          <a:xfrm>
            <a:off x="1305949" y="2949199"/>
            <a:ext cx="2926687" cy="959602"/>
          </a:xfrm>
          <a:prstGeom prst="rect">
            <a:avLst/>
          </a:prstGeom>
        </p:spPr>
      </p:pic>
      <p:pic>
        <p:nvPicPr>
          <p:cNvPr id="11" name="Picture 10">
            <a:extLst>
              <a:ext uri="{FF2B5EF4-FFF2-40B4-BE49-F238E27FC236}">
                <a16:creationId xmlns:a16="http://schemas.microsoft.com/office/drawing/2014/main" id="{FE2E05CF-5143-4BB1-B228-4C5CDA2FA8B4}"/>
              </a:ext>
            </a:extLst>
          </p:cNvPr>
          <p:cNvPicPr>
            <a:picLocks noChangeAspect="1"/>
          </p:cNvPicPr>
          <p:nvPr/>
        </p:nvPicPr>
        <p:blipFill rotWithShape="1">
          <a:blip r:embed="rId5"/>
          <a:srcRect l="3904" t="37783" r="79267" b="29061"/>
          <a:stretch/>
        </p:blipFill>
        <p:spPr>
          <a:xfrm>
            <a:off x="4694698" y="802989"/>
            <a:ext cx="2802603" cy="3105812"/>
          </a:xfrm>
          <a:prstGeom prst="rect">
            <a:avLst/>
          </a:prstGeom>
        </p:spPr>
      </p:pic>
      <p:sp>
        <p:nvSpPr>
          <p:cNvPr id="12" name="TextBox 11">
            <a:extLst>
              <a:ext uri="{FF2B5EF4-FFF2-40B4-BE49-F238E27FC236}">
                <a16:creationId xmlns:a16="http://schemas.microsoft.com/office/drawing/2014/main" id="{E42333CF-7AC4-4AC8-A60D-7DB95A6956F5}"/>
              </a:ext>
            </a:extLst>
          </p:cNvPr>
          <p:cNvSpPr txBox="1"/>
          <p:nvPr/>
        </p:nvSpPr>
        <p:spPr>
          <a:xfrm>
            <a:off x="-213112" y="46465"/>
            <a:ext cx="11358632" cy="584775"/>
          </a:xfrm>
          <a:prstGeom prst="rect">
            <a:avLst/>
          </a:prstGeom>
          <a:noFill/>
        </p:spPr>
        <p:txBody>
          <a:bodyPr wrap="square" rtlCol="0">
            <a:spAutoFit/>
          </a:bodyPr>
          <a:lstStyle/>
          <a:p>
            <a:pPr algn="ctr"/>
            <a:r>
              <a:rPr lang="en-US" sz="3200" dirty="0"/>
              <a:t>Deleted non-relevant information…in Python            and in SQL</a:t>
            </a:r>
          </a:p>
        </p:txBody>
      </p:sp>
      <p:sp>
        <p:nvSpPr>
          <p:cNvPr id="13" name="TextBox 12">
            <a:extLst>
              <a:ext uri="{FF2B5EF4-FFF2-40B4-BE49-F238E27FC236}">
                <a16:creationId xmlns:a16="http://schemas.microsoft.com/office/drawing/2014/main" id="{BB598B4D-49CA-4633-B58C-508F5B2892BC}"/>
              </a:ext>
            </a:extLst>
          </p:cNvPr>
          <p:cNvSpPr txBox="1"/>
          <p:nvPr/>
        </p:nvSpPr>
        <p:spPr>
          <a:xfrm>
            <a:off x="2568480" y="4204247"/>
            <a:ext cx="6955827" cy="584775"/>
          </a:xfrm>
          <a:prstGeom prst="rect">
            <a:avLst/>
          </a:prstGeom>
          <a:noFill/>
        </p:spPr>
        <p:txBody>
          <a:bodyPr wrap="square" rtlCol="0">
            <a:spAutoFit/>
          </a:bodyPr>
          <a:lstStyle/>
          <a:p>
            <a:pPr algn="ctr"/>
            <a:r>
              <a:rPr lang="en-US" sz="3200" dirty="0"/>
              <a:t>Took statistics to determine team retention </a:t>
            </a:r>
          </a:p>
        </p:txBody>
      </p:sp>
      <p:pic>
        <p:nvPicPr>
          <p:cNvPr id="14" name="Content Placeholder 4">
            <a:extLst>
              <a:ext uri="{FF2B5EF4-FFF2-40B4-BE49-F238E27FC236}">
                <a16:creationId xmlns:a16="http://schemas.microsoft.com/office/drawing/2014/main" id="{3DD3E1DE-E021-4756-9BE1-162F688CC7A7}"/>
              </a:ext>
            </a:extLst>
          </p:cNvPr>
          <p:cNvPicPr>
            <a:picLocks noChangeAspect="1"/>
          </p:cNvPicPr>
          <p:nvPr/>
        </p:nvPicPr>
        <p:blipFill rotWithShape="1">
          <a:blip r:embed="rId6"/>
          <a:srcRect l="2666" t="47203" r="73981" b="27753"/>
          <a:stretch/>
        </p:blipFill>
        <p:spPr>
          <a:xfrm>
            <a:off x="4469734" y="4843747"/>
            <a:ext cx="3006571" cy="1813659"/>
          </a:xfrm>
          <a:prstGeom prst="rect">
            <a:avLst/>
          </a:prstGeom>
        </p:spPr>
      </p:pic>
      <p:pic>
        <p:nvPicPr>
          <p:cNvPr id="16" name="Picture 15">
            <a:extLst>
              <a:ext uri="{FF2B5EF4-FFF2-40B4-BE49-F238E27FC236}">
                <a16:creationId xmlns:a16="http://schemas.microsoft.com/office/drawing/2014/main" id="{7CF3B2DF-3DCE-4E78-8ACD-DBCB14FE2E49}"/>
              </a:ext>
            </a:extLst>
          </p:cNvPr>
          <p:cNvPicPr>
            <a:picLocks noChangeAspect="1"/>
          </p:cNvPicPr>
          <p:nvPr/>
        </p:nvPicPr>
        <p:blipFill rotWithShape="1">
          <a:blip r:embed="rId7"/>
          <a:srcRect l="7167" t="61265" r="74083" b="30208"/>
          <a:stretch/>
        </p:blipFill>
        <p:spPr>
          <a:xfrm>
            <a:off x="8153010" y="802989"/>
            <a:ext cx="3451843" cy="883006"/>
          </a:xfrm>
          <a:prstGeom prst="rect">
            <a:avLst/>
          </a:prstGeom>
        </p:spPr>
      </p:pic>
    </p:spTree>
    <p:extLst>
      <p:ext uri="{BB962C8B-B14F-4D97-AF65-F5344CB8AC3E}">
        <p14:creationId xmlns:p14="http://schemas.microsoft.com/office/powerpoint/2010/main" val="404961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875E9-8570-4A0A-8959-F2375ABB26B7}"/>
              </a:ext>
            </a:extLst>
          </p:cNvPr>
          <p:cNvSpPr>
            <a:spLocks noGrp="1"/>
          </p:cNvSpPr>
          <p:nvPr>
            <p:ph type="title"/>
          </p:nvPr>
        </p:nvSpPr>
        <p:spPr/>
        <p:txBody>
          <a:bodyPr/>
          <a:lstStyle/>
          <a:p>
            <a:r>
              <a:rPr lang="en-US" dirty="0"/>
              <a:t>Fall Sophomores</a:t>
            </a:r>
          </a:p>
        </p:txBody>
      </p:sp>
      <p:sp>
        <p:nvSpPr>
          <p:cNvPr id="3" name="Content Placeholder 2">
            <a:extLst>
              <a:ext uri="{FF2B5EF4-FFF2-40B4-BE49-F238E27FC236}">
                <a16:creationId xmlns:a16="http://schemas.microsoft.com/office/drawing/2014/main" id="{B8C68FDC-4918-4C34-A08F-F6F12BEC5EC1}"/>
              </a:ext>
            </a:extLst>
          </p:cNvPr>
          <p:cNvSpPr>
            <a:spLocks noGrp="1"/>
          </p:cNvSpPr>
          <p:nvPr>
            <p:ph idx="1"/>
          </p:nvPr>
        </p:nvSpPr>
        <p:spPr>
          <a:xfrm>
            <a:off x="1141412" y="2249487"/>
            <a:ext cx="9905999" cy="3541714"/>
          </a:xfrm>
        </p:spPr>
        <p:txBody>
          <a:bodyPr>
            <a:normAutofit fontScale="92500" lnSpcReduction="20000"/>
          </a:bodyPr>
          <a:lstStyle/>
          <a:p>
            <a:r>
              <a:rPr lang="en-US" dirty="0"/>
              <a:t>After taking the count of each grade I discovered Sophomore year is the year most people join the team. Though what matters is that they stick around and not just join. Once I narrowed the table to only sophomores, I took the ratio of those members that were Novice(on the team for one year) or Varsity(has been on the team for longer than a year) to determine our retention rate. Varsity came out with a greater retention rate of .89, or 89%, which shows us that members who join Sophomore year are most likely to stay longer than a year. I also determined the retention rate for Sophomores who joined in the Fall or Spring. The Fall had a retention rate of about a .76, or 76%, showing us that members who join in the Fall are more likely to stay for longer than a year. </a:t>
            </a:r>
          </a:p>
        </p:txBody>
      </p:sp>
    </p:spTree>
    <p:extLst>
      <p:ext uri="{BB962C8B-B14F-4D97-AF65-F5344CB8AC3E}">
        <p14:creationId xmlns:p14="http://schemas.microsoft.com/office/powerpoint/2010/main" val="146908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4EAE0B-2295-4A16-9D22-A21A5D4068F8}"/>
              </a:ext>
            </a:extLst>
          </p:cNvPr>
          <p:cNvSpPr>
            <a:spLocks noGrp="1"/>
          </p:cNvSpPr>
          <p:nvPr>
            <p:ph type="title"/>
          </p:nvPr>
        </p:nvSpPr>
        <p:spPr>
          <a:xfrm>
            <a:off x="1143001" y="2689715"/>
            <a:ext cx="9905998" cy="1478570"/>
          </a:xfrm>
        </p:spPr>
        <p:txBody>
          <a:bodyPr/>
          <a:lstStyle/>
          <a:p>
            <a:r>
              <a:rPr lang="en-US" dirty="0"/>
              <a:t>How long do members stay?</a:t>
            </a:r>
          </a:p>
        </p:txBody>
      </p:sp>
    </p:spTree>
    <p:extLst>
      <p:ext uri="{BB962C8B-B14F-4D97-AF65-F5344CB8AC3E}">
        <p14:creationId xmlns:p14="http://schemas.microsoft.com/office/powerpoint/2010/main" val="1238959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B18DFB0-B651-48A7-8404-77306CEF4125}"/>
              </a:ext>
            </a:extLst>
          </p:cNvPr>
          <p:cNvSpPr txBox="1"/>
          <p:nvPr/>
        </p:nvSpPr>
        <p:spPr>
          <a:xfrm>
            <a:off x="3468209" y="0"/>
            <a:ext cx="5818031" cy="584775"/>
          </a:xfrm>
          <a:prstGeom prst="rect">
            <a:avLst/>
          </a:prstGeom>
          <a:noFill/>
        </p:spPr>
        <p:txBody>
          <a:bodyPr wrap="square" rtlCol="0">
            <a:spAutoFit/>
          </a:bodyPr>
          <a:lstStyle/>
          <a:p>
            <a:r>
              <a:rPr lang="en-US" sz="3200" dirty="0"/>
              <a:t>Added a column of information…</a:t>
            </a:r>
          </a:p>
        </p:txBody>
      </p:sp>
      <p:pic>
        <p:nvPicPr>
          <p:cNvPr id="11" name="Picture 10">
            <a:extLst>
              <a:ext uri="{FF2B5EF4-FFF2-40B4-BE49-F238E27FC236}">
                <a16:creationId xmlns:a16="http://schemas.microsoft.com/office/drawing/2014/main" id="{E53AFC04-CB6B-432B-9DCA-C3B807B8C83B}"/>
              </a:ext>
            </a:extLst>
          </p:cNvPr>
          <p:cNvPicPr>
            <a:picLocks noChangeAspect="1"/>
          </p:cNvPicPr>
          <p:nvPr/>
        </p:nvPicPr>
        <p:blipFill rotWithShape="1">
          <a:blip r:embed="rId2"/>
          <a:srcRect l="3568" t="34306" r="1483" b="32815"/>
          <a:stretch/>
        </p:blipFill>
        <p:spPr>
          <a:xfrm>
            <a:off x="307989" y="584775"/>
            <a:ext cx="11576019" cy="2254837"/>
          </a:xfrm>
          <a:prstGeom prst="rect">
            <a:avLst/>
          </a:prstGeom>
        </p:spPr>
      </p:pic>
      <p:pic>
        <p:nvPicPr>
          <p:cNvPr id="13" name="Picture 12">
            <a:extLst>
              <a:ext uri="{FF2B5EF4-FFF2-40B4-BE49-F238E27FC236}">
                <a16:creationId xmlns:a16="http://schemas.microsoft.com/office/drawing/2014/main" id="{B5F588A7-9449-482E-9686-9011A9A385E2}"/>
              </a:ext>
            </a:extLst>
          </p:cNvPr>
          <p:cNvPicPr>
            <a:picLocks noChangeAspect="1"/>
          </p:cNvPicPr>
          <p:nvPr/>
        </p:nvPicPr>
        <p:blipFill rotWithShape="1">
          <a:blip r:embed="rId3"/>
          <a:srcRect l="3932" t="21528" r="69062" b="8091"/>
          <a:stretch/>
        </p:blipFill>
        <p:spPr>
          <a:xfrm>
            <a:off x="8824107" y="2277076"/>
            <a:ext cx="2725910" cy="3996149"/>
          </a:xfrm>
          <a:prstGeom prst="rect">
            <a:avLst/>
          </a:prstGeom>
        </p:spPr>
      </p:pic>
      <p:pic>
        <p:nvPicPr>
          <p:cNvPr id="15" name="Picture 14">
            <a:extLst>
              <a:ext uri="{FF2B5EF4-FFF2-40B4-BE49-F238E27FC236}">
                <a16:creationId xmlns:a16="http://schemas.microsoft.com/office/drawing/2014/main" id="{CB625D3B-F73B-470D-935E-69B4F8E67F4A}"/>
              </a:ext>
            </a:extLst>
          </p:cNvPr>
          <p:cNvPicPr>
            <a:picLocks noChangeAspect="1"/>
          </p:cNvPicPr>
          <p:nvPr/>
        </p:nvPicPr>
        <p:blipFill rotWithShape="1">
          <a:blip r:embed="rId4"/>
          <a:srcRect l="4121" t="70959" r="69342" b="19994"/>
          <a:stretch/>
        </p:blipFill>
        <p:spPr>
          <a:xfrm>
            <a:off x="8824107" y="6273225"/>
            <a:ext cx="2725910" cy="522728"/>
          </a:xfrm>
          <a:prstGeom prst="rect">
            <a:avLst/>
          </a:prstGeom>
        </p:spPr>
      </p:pic>
      <p:pic>
        <p:nvPicPr>
          <p:cNvPr id="17" name="Picture 16">
            <a:extLst>
              <a:ext uri="{FF2B5EF4-FFF2-40B4-BE49-F238E27FC236}">
                <a16:creationId xmlns:a16="http://schemas.microsoft.com/office/drawing/2014/main" id="{B7BF4391-D17C-4285-9195-28F1092D002D}"/>
              </a:ext>
            </a:extLst>
          </p:cNvPr>
          <p:cNvPicPr>
            <a:picLocks noChangeAspect="1"/>
          </p:cNvPicPr>
          <p:nvPr/>
        </p:nvPicPr>
        <p:blipFill rotWithShape="1">
          <a:blip r:embed="rId5"/>
          <a:srcRect t="53629" r="52583" b="41406"/>
          <a:stretch/>
        </p:blipFill>
        <p:spPr>
          <a:xfrm>
            <a:off x="1" y="6011860"/>
            <a:ext cx="8625839" cy="522728"/>
          </a:xfrm>
          <a:prstGeom prst="rect">
            <a:avLst/>
          </a:prstGeom>
        </p:spPr>
      </p:pic>
      <p:sp>
        <p:nvSpPr>
          <p:cNvPr id="18" name="TextBox 17">
            <a:extLst>
              <a:ext uri="{FF2B5EF4-FFF2-40B4-BE49-F238E27FC236}">
                <a16:creationId xmlns:a16="http://schemas.microsoft.com/office/drawing/2014/main" id="{5EE489A9-BA21-42A2-AB74-3996CEBF3F0C}"/>
              </a:ext>
            </a:extLst>
          </p:cNvPr>
          <p:cNvSpPr txBox="1"/>
          <p:nvPr/>
        </p:nvSpPr>
        <p:spPr>
          <a:xfrm>
            <a:off x="6954520" y="2849260"/>
            <a:ext cx="2725910" cy="584775"/>
          </a:xfrm>
          <a:prstGeom prst="rect">
            <a:avLst/>
          </a:prstGeom>
          <a:noFill/>
        </p:spPr>
        <p:txBody>
          <a:bodyPr wrap="square" rtlCol="0">
            <a:spAutoFit/>
          </a:bodyPr>
          <a:lstStyle/>
          <a:p>
            <a:r>
              <a:rPr lang="en-US" sz="3200" dirty="0"/>
              <a:t>in Python</a:t>
            </a:r>
          </a:p>
        </p:txBody>
      </p:sp>
      <p:sp>
        <p:nvSpPr>
          <p:cNvPr id="19" name="TextBox 18">
            <a:extLst>
              <a:ext uri="{FF2B5EF4-FFF2-40B4-BE49-F238E27FC236}">
                <a16:creationId xmlns:a16="http://schemas.microsoft.com/office/drawing/2014/main" id="{45FEFC18-4625-40A5-B619-7B5A87F3E719}"/>
              </a:ext>
            </a:extLst>
          </p:cNvPr>
          <p:cNvSpPr txBox="1"/>
          <p:nvPr/>
        </p:nvSpPr>
        <p:spPr>
          <a:xfrm>
            <a:off x="1436209" y="5439250"/>
            <a:ext cx="4064000" cy="584775"/>
          </a:xfrm>
          <a:prstGeom prst="rect">
            <a:avLst/>
          </a:prstGeom>
          <a:noFill/>
        </p:spPr>
        <p:txBody>
          <a:bodyPr wrap="square" rtlCol="0">
            <a:spAutoFit/>
          </a:bodyPr>
          <a:lstStyle/>
          <a:p>
            <a:r>
              <a:rPr lang="en-US" sz="3200" dirty="0"/>
              <a:t>and in SQL</a:t>
            </a:r>
          </a:p>
        </p:txBody>
      </p:sp>
    </p:spTree>
    <p:extLst>
      <p:ext uri="{BB962C8B-B14F-4D97-AF65-F5344CB8AC3E}">
        <p14:creationId xmlns:p14="http://schemas.microsoft.com/office/powerpoint/2010/main" val="39288631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3369</TotalTime>
  <Words>758</Words>
  <Application>Microsoft Office PowerPoint</Application>
  <PresentationFormat>Widescreen</PresentationFormat>
  <Paragraphs>52</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Tw Cen MT</vt:lpstr>
      <vt:lpstr>Circuit</vt:lpstr>
      <vt:lpstr>LSU Rowing</vt:lpstr>
      <vt:lpstr>Team information</vt:lpstr>
      <vt:lpstr>PowerPoint Presentation</vt:lpstr>
      <vt:lpstr>When do most members join in their college career?</vt:lpstr>
      <vt:lpstr>PowerPoint Presentation</vt:lpstr>
      <vt:lpstr>PowerPoint Presentation</vt:lpstr>
      <vt:lpstr>Fall Sophomores</vt:lpstr>
      <vt:lpstr>How long do members stay?</vt:lpstr>
      <vt:lpstr>PowerPoint Presentation</vt:lpstr>
      <vt:lpstr>PowerPoint Presentation</vt:lpstr>
      <vt:lpstr>PowerPoint Presentation</vt:lpstr>
      <vt:lpstr>Does Lsu rowing have a reasonable budget?</vt:lpstr>
      <vt:lpstr>PowerPoint Presentation</vt:lpstr>
      <vt:lpstr>PowerPoint Presentation</vt:lpstr>
      <vt:lpstr>PowerPoint Presentation</vt:lpstr>
      <vt:lpstr>PowerPoint Presentation</vt:lpstr>
      <vt:lpstr>Where does LSU Rowing go from here?</vt:lpstr>
      <vt:lpstr>Results</vt:lpstr>
      <vt:lpstr>How do we hold this to be true?</vt:lpstr>
      <vt:lpstr>PowerPoint Presentation</vt:lpstr>
      <vt:lpstr>What does LSU Rowing Do now?</vt:lpstr>
      <vt:lpstr>Thank you for viewing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Bobbi Hebermehl</dc:creator>
  <cp:lastModifiedBy>Bobbi Hebermehl</cp:lastModifiedBy>
  <cp:revision>23</cp:revision>
  <dcterms:created xsi:type="dcterms:W3CDTF">2019-07-23T15:23:21Z</dcterms:created>
  <dcterms:modified xsi:type="dcterms:W3CDTF">2019-07-25T23:32:27Z</dcterms:modified>
</cp:coreProperties>
</file>